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Lato" charset="1" panose="020F0502020204030203"/>
      <p:regular r:id="rId30"/>
    </p:embeddedFont>
    <p:embeddedFont>
      <p:font typeface="Lato Bold" charset="1" panose="020F0502020204030203"/>
      <p:regular r:id="rId31"/>
    </p:embeddedFont>
    <p:embeddedFont>
      <p:font typeface="Lato Italics" charset="1" panose="020F0502020204030203"/>
      <p:regular r:id="rId32"/>
    </p:embeddedFont>
    <p:embeddedFont>
      <p:font typeface="Lato Bold Italics" charset="1" panose="020F0502020204030203"/>
      <p:regular r:id="rId33"/>
    </p:embeddedFont>
    <p:embeddedFont>
      <p:font typeface="Lato Thin" charset="1" panose="020F0502020204030203"/>
      <p:regular r:id="rId34"/>
    </p:embeddedFont>
    <p:embeddedFont>
      <p:font typeface="Lato Thin Italics" charset="1" panose="020F0502020204030203"/>
      <p:regular r:id="rId35"/>
    </p:embeddedFont>
    <p:embeddedFont>
      <p:font typeface="Lato Light" charset="1" panose="020F0502020204030203"/>
      <p:regular r:id="rId36"/>
    </p:embeddedFont>
    <p:embeddedFont>
      <p:font typeface="Lato Light Italics" charset="1" panose="020F0502020204030203"/>
      <p:regular r:id="rId37"/>
    </p:embeddedFont>
    <p:embeddedFont>
      <p:font typeface="Lato Heavy" charset="1" panose="020F0502020204030203"/>
      <p:regular r:id="rId38"/>
    </p:embeddedFont>
    <p:embeddedFont>
      <p:font typeface="Lato Heavy Italics" charset="1" panose="020F05020202040302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slides/slide23.xml" Type="http://schemas.openxmlformats.org/officeDocument/2006/relationships/slide"/><Relationship Id="rId63" Target="slides/slide24.xml" Type="http://schemas.openxmlformats.org/officeDocument/2006/relationships/slide"/><Relationship Id="rId64" Target="slides/slide25.xml" Type="http://schemas.openxmlformats.org/officeDocument/2006/relationships/slide"/><Relationship Id="rId65" Target="slides/slide26.xml" Type="http://schemas.openxmlformats.org/officeDocument/2006/relationships/slide"/><Relationship Id="rId66" Target="slides/slide27.xml" Type="http://schemas.openxmlformats.org/officeDocument/2006/relationships/slide"/><Relationship Id="rId67" Target="slides/slide28.xml" Type="http://schemas.openxmlformats.org/officeDocument/2006/relationships/slide"/><Relationship Id="rId68" Target="slides/slide29.xml" Type="http://schemas.openxmlformats.org/officeDocument/2006/relationships/slide"/><Relationship Id="rId69" Target="slides/slide30.xml" Type="http://schemas.openxmlformats.org/officeDocument/2006/relationships/slide"/><Relationship Id="rId7" Target="fonts/font7.fntdata" Type="http://schemas.openxmlformats.org/officeDocument/2006/relationships/font"/><Relationship Id="rId70" Target="slides/slide31.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4.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2.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7.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8.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9.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4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jpeg" Type="http://schemas.openxmlformats.org/officeDocument/2006/relationships/image"/><Relationship Id="rId4" Target="../media/image44.jpeg" Type="http://schemas.openxmlformats.org/officeDocument/2006/relationships/image"/><Relationship Id="rId5" Target="../media/image45.jpeg" Type="http://schemas.openxmlformats.org/officeDocument/2006/relationships/image"/><Relationship Id="rId6" Target="../media/image4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2902244"/>
            <a:ext cx="13065899" cy="1377949"/>
          </a:xfrm>
          <a:prstGeom prst="rect">
            <a:avLst/>
          </a:prstGeom>
        </p:spPr>
        <p:txBody>
          <a:bodyPr anchor="t" rtlCol="false" tIns="0" lIns="0" bIns="0" rIns="0">
            <a:spAutoFit/>
          </a:bodyPr>
          <a:lstStyle/>
          <a:p>
            <a:pPr>
              <a:lnSpc>
                <a:spcPts val="11200"/>
              </a:lnSpc>
              <a:spcBef>
                <a:spcPct val="0"/>
              </a:spcBef>
            </a:pPr>
            <a:r>
              <a:rPr lang="en-US" sz="8000">
                <a:solidFill>
                  <a:srgbClr val="000000"/>
                </a:solidFill>
                <a:latin typeface="Lato Bold"/>
              </a:rPr>
              <a:t>COURSE REGISTRATION &amp;</a:t>
            </a:r>
          </a:p>
        </p:txBody>
      </p:sp>
      <p:sp>
        <p:nvSpPr>
          <p:cNvPr name="TextBox 7" id="7"/>
          <p:cNvSpPr txBox="true"/>
          <p:nvPr/>
        </p:nvSpPr>
        <p:spPr>
          <a:xfrm rot="0">
            <a:off x="3648322" y="4125765"/>
            <a:ext cx="16037483" cy="1377949"/>
          </a:xfrm>
          <a:prstGeom prst="rect">
            <a:avLst/>
          </a:prstGeom>
        </p:spPr>
        <p:txBody>
          <a:bodyPr anchor="t" rtlCol="false" tIns="0" lIns="0" bIns="0" rIns="0">
            <a:spAutoFit/>
          </a:bodyPr>
          <a:lstStyle/>
          <a:p>
            <a:pPr>
              <a:lnSpc>
                <a:spcPts val="11200"/>
              </a:lnSpc>
              <a:spcBef>
                <a:spcPct val="0"/>
              </a:spcBef>
            </a:pPr>
            <a:r>
              <a:rPr lang="en-US" sz="8000">
                <a:solidFill>
                  <a:srgbClr val="593C8F"/>
                </a:solidFill>
                <a:latin typeface="League Spartan"/>
              </a:rPr>
              <a:t>TIME TABLE GENERATION</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675667" y="6460904"/>
            <a:ext cx="6583633" cy="2514715"/>
          </a:xfrm>
          <a:prstGeom prst="rect">
            <a:avLst/>
          </a:prstGeom>
        </p:spPr>
        <p:txBody>
          <a:bodyPr anchor="t" rtlCol="false" tIns="0" lIns="0" bIns="0" rIns="0">
            <a:spAutoFit/>
          </a:bodyPr>
          <a:lstStyle/>
          <a:p>
            <a:pPr>
              <a:lnSpc>
                <a:spcPts val="3379"/>
              </a:lnSpc>
            </a:pPr>
            <a:r>
              <a:rPr lang="en-US" sz="2413">
                <a:solidFill>
                  <a:srgbClr val="000000"/>
                </a:solidFill>
                <a:latin typeface="Poppins"/>
              </a:rPr>
              <a:t>Submitted By:-</a:t>
            </a:r>
          </a:p>
          <a:p>
            <a:pPr>
              <a:lnSpc>
                <a:spcPts val="3379"/>
              </a:lnSpc>
            </a:pPr>
            <a:r>
              <a:rPr lang="en-US" sz="2413">
                <a:solidFill>
                  <a:srgbClr val="000000"/>
                </a:solidFill>
                <a:latin typeface="Poppins"/>
              </a:rPr>
              <a:t>Pranjal Jain (Project Manager) - 21ucs155</a:t>
            </a:r>
          </a:p>
          <a:p>
            <a:pPr>
              <a:lnSpc>
                <a:spcPts val="3379"/>
              </a:lnSpc>
            </a:pPr>
            <a:r>
              <a:rPr lang="en-US" sz="2413">
                <a:solidFill>
                  <a:srgbClr val="000000"/>
                </a:solidFill>
                <a:latin typeface="Poppins"/>
              </a:rPr>
              <a:t>Vaibhav Rai - 21ucs225</a:t>
            </a:r>
          </a:p>
          <a:p>
            <a:pPr>
              <a:lnSpc>
                <a:spcPts val="3379"/>
              </a:lnSpc>
            </a:pPr>
            <a:r>
              <a:rPr lang="en-US" sz="2413">
                <a:solidFill>
                  <a:srgbClr val="000000"/>
                </a:solidFill>
                <a:latin typeface="Poppins"/>
              </a:rPr>
              <a:t>Vaibhav Khamesra - 21ucs224</a:t>
            </a:r>
          </a:p>
          <a:p>
            <a:pPr>
              <a:lnSpc>
                <a:spcPts val="3379"/>
              </a:lnSpc>
            </a:pPr>
            <a:r>
              <a:rPr lang="en-US" sz="2413">
                <a:solidFill>
                  <a:srgbClr val="000000"/>
                </a:solidFill>
                <a:latin typeface="Poppins"/>
              </a:rPr>
              <a:t>Pranjal Bansal - 21ucs154</a:t>
            </a:r>
          </a:p>
          <a:p>
            <a:pPr>
              <a:lnSpc>
                <a:spcPts val="3379"/>
              </a:lnSpc>
              <a:spcBef>
                <a:spcPct val="0"/>
              </a:spcBef>
            </a:pPr>
            <a:r>
              <a:rPr lang="en-US" sz="2413">
                <a:solidFill>
                  <a:srgbClr val="000000"/>
                </a:solidFill>
                <a:latin typeface="Poppins"/>
              </a:rPr>
              <a:t>Pranjal Mishra - 21ucs156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20" y="1494821"/>
            <a:ext cx="74263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SOFTWARE INTERFACES</a:t>
            </a:r>
          </a:p>
        </p:txBody>
      </p:sp>
      <p:sp>
        <p:nvSpPr>
          <p:cNvPr name="AutoShape 7" id="7"/>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8" id="8"/>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0114615" y="3156448"/>
            <a:ext cx="6630335" cy="4416693"/>
          </a:xfrm>
          <a:custGeom>
            <a:avLst/>
            <a:gdLst/>
            <a:ahLst/>
            <a:cxnLst/>
            <a:rect r="r" b="b" t="t" l="l"/>
            <a:pathLst>
              <a:path h="4416693" w="6630335">
                <a:moveTo>
                  <a:pt x="0" y="0"/>
                </a:moveTo>
                <a:lnTo>
                  <a:pt x="6630335" y="0"/>
                </a:lnTo>
                <a:lnTo>
                  <a:pt x="6630335" y="4416693"/>
                </a:lnTo>
                <a:lnTo>
                  <a:pt x="0" y="4416693"/>
                </a:lnTo>
                <a:lnTo>
                  <a:pt x="0" y="0"/>
                </a:lnTo>
                <a:close/>
              </a:path>
            </a:pathLst>
          </a:custGeom>
          <a:blipFill>
            <a:blip r:embed="rId3"/>
            <a:stretch>
              <a:fillRect l="0" t="0" r="0" b="0"/>
            </a:stretch>
          </a:blipFill>
        </p:spPr>
      </p:sp>
      <p:sp>
        <p:nvSpPr>
          <p:cNvPr name="TextBox 10" id="10"/>
          <p:cNvSpPr txBox="true"/>
          <p:nvPr/>
        </p:nvSpPr>
        <p:spPr>
          <a:xfrm rot="0">
            <a:off x="1028053" y="3380149"/>
            <a:ext cx="7844812" cy="6179852"/>
          </a:xfrm>
          <a:prstGeom prst="rect">
            <a:avLst/>
          </a:prstGeom>
        </p:spPr>
        <p:txBody>
          <a:bodyPr anchor="t" rtlCol="false" tIns="0" lIns="0" bIns="0" rIns="0">
            <a:spAutoFit/>
          </a:bodyPr>
          <a:lstStyle/>
          <a:p>
            <a:pPr>
              <a:lnSpc>
                <a:spcPts val="2728"/>
              </a:lnSpc>
            </a:pPr>
            <a:r>
              <a:rPr lang="en-US" sz="1948">
                <a:solidFill>
                  <a:srgbClr val="000000"/>
                </a:solidFill>
                <a:latin typeface="Poppins"/>
              </a:rPr>
              <a:t>The s</a:t>
            </a:r>
            <a:r>
              <a:rPr lang="en-US" sz="1948">
                <a:solidFill>
                  <a:srgbClr val="000000"/>
                </a:solidFill>
                <a:latin typeface="Poppins"/>
              </a:rPr>
              <a:t>oftware will interface with the following software components and services:</a:t>
            </a:r>
          </a:p>
          <a:p>
            <a:pPr>
              <a:lnSpc>
                <a:spcPts val="2728"/>
              </a:lnSpc>
            </a:pPr>
          </a:p>
          <a:p>
            <a:pPr marL="420731" indent="-210366" lvl="1">
              <a:lnSpc>
                <a:spcPts val="2728"/>
              </a:lnSpc>
              <a:buFont typeface="Arial"/>
              <a:buChar char="•"/>
            </a:pPr>
            <a:r>
              <a:rPr lang="en-US" sz="1948">
                <a:solidFill>
                  <a:srgbClr val="000000"/>
                </a:solidFill>
                <a:latin typeface="Poppins"/>
              </a:rPr>
              <a:t>Database: The system will use a </a:t>
            </a:r>
            <a:r>
              <a:rPr lang="en-US" sz="1948">
                <a:solidFill>
                  <a:srgbClr val="000000"/>
                </a:solidFill>
                <a:latin typeface="Poppins Bold"/>
              </a:rPr>
              <a:t>MongoDB database</a:t>
            </a:r>
            <a:r>
              <a:rPr lang="en-US" sz="1948">
                <a:solidFill>
                  <a:srgbClr val="000000"/>
                </a:solidFill>
                <a:latin typeface="Poppins"/>
              </a:rPr>
              <a:t> to store course information, user profiles, and scheduling data. Data will be accessed using MongoDB drivers.</a:t>
            </a:r>
          </a:p>
          <a:p>
            <a:pPr>
              <a:lnSpc>
                <a:spcPts val="2728"/>
              </a:lnSpc>
            </a:pPr>
          </a:p>
          <a:p>
            <a:pPr marL="420731" indent="-210366" lvl="1">
              <a:lnSpc>
                <a:spcPts val="2728"/>
              </a:lnSpc>
              <a:buFont typeface="Arial"/>
              <a:buChar char="•"/>
            </a:pPr>
            <a:r>
              <a:rPr lang="en-US" sz="1948">
                <a:solidFill>
                  <a:srgbClr val="000000"/>
                </a:solidFill>
                <a:latin typeface="Poppins"/>
              </a:rPr>
              <a:t>Server Framework: The software will </a:t>
            </a:r>
            <a:r>
              <a:rPr lang="en-US" sz="1948">
                <a:solidFill>
                  <a:srgbClr val="000000"/>
                </a:solidFill>
                <a:latin typeface="Poppins Bold"/>
              </a:rPr>
              <a:t>utilize Node.js</a:t>
            </a:r>
            <a:r>
              <a:rPr lang="en-US" sz="1948">
                <a:solidFill>
                  <a:srgbClr val="000000"/>
                </a:solidFill>
                <a:latin typeface="Poppins"/>
              </a:rPr>
              <a:t> with Express.js as the server framework for handling API requests.</a:t>
            </a:r>
          </a:p>
          <a:p>
            <a:pPr>
              <a:lnSpc>
                <a:spcPts val="2728"/>
              </a:lnSpc>
            </a:pPr>
          </a:p>
          <a:p>
            <a:pPr marL="420731" indent="-210366" lvl="1">
              <a:lnSpc>
                <a:spcPts val="2728"/>
              </a:lnSpc>
              <a:buFont typeface="Arial"/>
              <a:buChar char="•"/>
            </a:pPr>
            <a:r>
              <a:rPr lang="en-US" sz="1948">
                <a:solidFill>
                  <a:srgbClr val="000000"/>
                </a:solidFill>
                <a:latin typeface="Poppins"/>
              </a:rPr>
              <a:t>Web</a:t>
            </a:r>
            <a:r>
              <a:rPr lang="en-US" sz="1948">
                <a:solidFill>
                  <a:srgbClr val="000000"/>
                </a:solidFill>
                <a:latin typeface="Poppins"/>
              </a:rPr>
              <a:t> Client: The user interface will be </a:t>
            </a:r>
            <a:r>
              <a:rPr lang="en-US" sz="1948">
                <a:solidFill>
                  <a:srgbClr val="000000"/>
                </a:solidFill>
                <a:latin typeface="Poppins Bold"/>
              </a:rPr>
              <a:t>developed using React</a:t>
            </a:r>
            <a:r>
              <a:rPr lang="en-US" sz="1948">
                <a:solidFill>
                  <a:srgbClr val="000000"/>
                </a:solidFill>
                <a:latin typeface="Poppins"/>
              </a:rPr>
              <a:t> for a responsive and interactive web experience.</a:t>
            </a:r>
          </a:p>
          <a:p>
            <a:pPr>
              <a:lnSpc>
                <a:spcPts val="2728"/>
              </a:lnSpc>
            </a:pPr>
          </a:p>
          <a:p>
            <a:pPr marL="420731" indent="-210366" lvl="1">
              <a:lnSpc>
                <a:spcPts val="2728"/>
              </a:lnSpc>
              <a:buFont typeface="Arial"/>
              <a:buChar char="•"/>
            </a:pPr>
            <a:r>
              <a:rPr lang="en-US" sz="1948">
                <a:solidFill>
                  <a:srgbClr val="000000"/>
                </a:solidFill>
                <a:latin typeface="Poppins"/>
              </a:rPr>
              <a:t>External Services: The system will integrate with email services for sending notifications and confirmations. </a:t>
            </a:r>
            <a:r>
              <a:rPr lang="en-US" sz="1948">
                <a:solidFill>
                  <a:srgbClr val="000000"/>
                </a:solidFill>
                <a:latin typeface="Poppins Bold"/>
              </a:rPr>
              <a:t>Email services will be accessed via standard email protocols </a:t>
            </a:r>
            <a:r>
              <a:rPr lang="en-US" sz="1948">
                <a:solidFill>
                  <a:srgbClr val="000000"/>
                </a:solidFill>
                <a:latin typeface="Poppins"/>
              </a:rPr>
              <a:t>(e.g., SMTP).</a:t>
            </a:r>
          </a:p>
          <a:p>
            <a:pPr>
              <a:lnSpc>
                <a:spcPts val="2728"/>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5400000">
            <a:off x="8959850" y="-4000500"/>
            <a:ext cx="368300" cy="18288000"/>
            <a:chOff x="0" y="0"/>
            <a:chExt cx="97001" cy="4816593"/>
          </a:xfrm>
        </p:grpSpPr>
        <p:sp>
          <p:nvSpPr>
            <p:cNvPr name="Freeform 4" id="4"/>
            <p:cNvSpPr/>
            <p:nvPr/>
          </p:nvSpPr>
          <p:spPr>
            <a:xfrm flipH="false" flipV="false" rot="0">
              <a:off x="0" y="0"/>
              <a:ext cx="97001" cy="4816592"/>
            </a:xfrm>
            <a:custGeom>
              <a:avLst/>
              <a:gdLst/>
              <a:ahLst/>
              <a:cxnLst/>
              <a:rect r="r" b="b" t="t" l="l"/>
              <a:pathLst>
                <a:path h="4816592" w="97001">
                  <a:moveTo>
                    <a:pt x="0" y="0"/>
                  </a:moveTo>
                  <a:lnTo>
                    <a:pt x="97001" y="0"/>
                  </a:lnTo>
                  <a:lnTo>
                    <a:pt x="97001" y="4816592"/>
                  </a:lnTo>
                  <a:lnTo>
                    <a:pt x="0" y="4816592"/>
                  </a:lnTo>
                  <a:close/>
                </a:path>
              </a:pathLst>
            </a:custGeom>
            <a:solidFill>
              <a:srgbClr val="593C8F"/>
            </a:solidFill>
          </p:spPr>
        </p:sp>
        <p:sp>
          <p:nvSpPr>
            <p:cNvPr name="TextBox 5" id="5"/>
            <p:cNvSpPr txBox="true"/>
            <p:nvPr/>
          </p:nvSpPr>
          <p:spPr>
            <a:xfrm>
              <a:off x="0" y="-47625"/>
              <a:ext cx="97001"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804044"/>
            <a:ext cx="5433917"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SYSTEM FEATURES</a:t>
            </a:r>
          </a:p>
        </p:txBody>
      </p:sp>
      <p:sp>
        <p:nvSpPr>
          <p:cNvPr name="AutoShape 7" id="7"/>
          <p:cNvSpPr/>
          <p:nvPr/>
        </p:nvSpPr>
        <p:spPr>
          <a:xfrm>
            <a:off x="1029771" y="1561332"/>
            <a:ext cx="2618740" cy="0"/>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14039081" y="6904132"/>
            <a:ext cx="392717" cy="1565177"/>
          </a:xfrm>
          <a:custGeom>
            <a:avLst/>
            <a:gdLst/>
            <a:ahLst/>
            <a:cxnLst/>
            <a:rect r="r" b="b" t="t" l="l"/>
            <a:pathLst>
              <a:path h="1565177" w="392717">
                <a:moveTo>
                  <a:pt x="0" y="0"/>
                </a:moveTo>
                <a:lnTo>
                  <a:pt x="392717" y="0"/>
                </a:lnTo>
                <a:lnTo>
                  <a:pt x="392717"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8083414" y="246766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2406148" y="638377"/>
            <a:ext cx="3658583" cy="3658583"/>
          </a:xfrm>
          <a:custGeom>
            <a:avLst/>
            <a:gdLst/>
            <a:ahLst/>
            <a:cxnLst/>
            <a:rect r="r" b="b" t="t" l="l"/>
            <a:pathLst>
              <a:path h="3658583" w="3658583">
                <a:moveTo>
                  <a:pt x="0" y="0"/>
                </a:moveTo>
                <a:lnTo>
                  <a:pt x="3658583" y="0"/>
                </a:lnTo>
                <a:lnTo>
                  <a:pt x="3658583" y="3658583"/>
                </a:lnTo>
                <a:lnTo>
                  <a:pt x="0" y="3658583"/>
                </a:lnTo>
                <a:lnTo>
                  <a:pt x="0" y="0"/>
                </a:lnTo>
                <a:close/>
              </a:path>
            </a:pathLst>
          </a:custGeom>
          <a:blipFill>
            <a:blip r:embed="rId5"/>
            <a:stretch>
              <a:fillRect l="0" t="0" r="0" b="0"/>
            </a:stretch>
          </a:blipFill>
        </p:spPr>
      </p:sp>
      <p:sp>
        <p:nvSpPr>
          <p:cNvPr name="Freeform 11" id="11"/>
          <p:cNvSpPr/>
          <p:nvPr/>
        </p:nvSpPr>
        <p:spPr>
          <a:xfrm flipH="false" flipV="false" rot="0">
            <a:off x="1860941" y="5899150"/>
            <a:ext cx="3575141" cy="3575141"/>
          </a:xfrm>
          <a:custGeom>
            <a:avLst/>
            <a:gdLst/>
            <a:ahLst/>
            <a:cxnLst/>
            <a:rect r="r" b="b" t="t" l="l"/>
            <a:pathLst>
              <a:path h="3575141" w="3575141">
                <a:moveTo>
                  <a:pt x="0" y="0"/>
                </a:moveTo>
                <a:lnTo>
                  <a:pt x="3575141" y="0"/>
                </a:lnTo>
                <a:lnTo>
                  <a:pt x="3575141" y="3575141"/>
                </a:lnTo>
                <a:lnTo>
                  <a:pt x="0" y="3575141"/>
                </a:lnTo>
                <a:lnTo>
                  <a:pt x="0" y="0"/>
                </a:lnTo>
                <a:close/>
              </a:path>
            </a:pathLst>
          </a:custGeom>
          <a:blipFill>
            <a:blip r:embed="rId6"/>
            <a:stretch>
              <a:fillRect l="0" t="0" r="0" b="0"/>
            </a:stretch>
          </a:blipFill>
        </p:spPr>
      </p:sp>
      <p:sp>
        <p:nvSpPr>
          <p:cNvPr name="TextBox 12" id="12"/>
          <p:cNvSpPr txBox="true"/>
          <p:nvPr/>
        </p:nvSpPr>
        <p:spPr>
          <a:xfrm rot="0">
            <a:off x="1860941" y="2070648"/>
            <a:ext cx="4769516" cy="1222407"/>
          </a:xfrm>
          <a:prstGeom prst="rect">
            <a:avLst/>
          </a:prstGeom>
        </p:spPr>
        <p:txBody>
          <a:bodyPr anchor="t" rtlCol="false" tIns="0" lIns="0" bIns="0" rIns="0">
            <a:spAutoFit/>
          </a:bodyPr>
          <a:lstStyle/>
          <a:p>
            <a:pPr>
              <a:lnSpc>
                <a:spcPts val="2448"/>
              </a:lnSpc>
            </a:pPr>
            <a:r>
              <a:rPr lang="en-US" sz="1748">
                <a:solidFill>
                  <a:srgbClr val="000000"/>
                </a:solidFill>
                <a:latin typeface="Poppins Bold"/>
              </a:rPr>
              <a:t>Use</a:t>
            </a:r>
            <a:r>
              <a:rPr lang="en-US" sz="1748">
                <a:solidFill>
                  <a:srgbClr val="000000"/>
                </a:solidFill>
                <a:latin typeface="Poppins Bold"/>
              </a:rPr>
              <a:t>r Registration and Timetable Creation</a:t>
            </a:r>
          </a:p>
          <a:p>
            <a:pPr marL="377552" indent="-188776" lvl="1">
              <a:lnSpc>
                <a:spcPts val="2448"/>
              </a:lnSpc>
              <a:buFont typeface="Arial"/>
              <a:buChar char="•"/>
            </a:pPr>
            <a:r>
              <a:rPr lang="en-US" sz="1748">
                <a:solidFill>
                  <a:srgbClr val="000000"/>
                </a:solidFill>
                <a:latin typeface="Poppins"/>
              </a:rPr>
              <a:t>Users register for courses, create timetables, and receive confirmations.</a:t>
            </a:r>
          </a:p>
          <a:p>
            <a:pPr>
              <a:lnSpc>
                <a:spcPts val="2448"/>
              </a:lnSpc>
              <a:spcBef>
                <a:spcPct val="0"/>
              </a:spcBef>
            </a:pPr>
          </a:p>
        </p:txBody>
      </p:sp>
      <p:sp>
        <p:nvSpPr>
          <p:cNvPr name="TextBox 13" id="13"/>
          <p:cNvSpPr txBox="true"/>
          <p:nvPr/>
        </p:nvSpPr>
        <p:spPr>
          <a:xfrm rot="0">
            <a:off x="1860941" y="3245430"/>
            <a:ext cx="4769516" cy="1527207"/>
          </a:xfrm>
          <a:prstGeom prst="rect">
            <a:avLst/>
          </a:prstGeom>
        </p:spPr>
        <p:txBody>
          <a:bodyPr anchor="t" rtlCol="false" tIns="0" lIns="0" bIns="0" rIns="0">
            <a:spAutoFit/>
          </a:bodyPr>
          <a:lstStyle/>
          <a:p>
            <a:pPr>
              <a:lnSpc>
                <a:spcPts val="2448"/>
              </a:lnSpc>
            </a:pPr>
            <a:r>
              <a:rPr lang="en-US" sz="1748">
                <a:solidFill>
                  <a:srgbClr val="000000"/>
                </a:solidFill>
                <a:latin typeface="Poppins Bold"/>
              </a:rPr>
              <a:t>Admin Course</a:t>
            </a:r>
            <a:r>
              <a:rPr lang="en-US" sz="1748">
                <a:solidFill>
                  <a:srgbClr val="000000"/>
                </a:solidFill>
                <a:latin typeface="Poppins Bold"/>
              </a:rPr>
              <a:t> Management</a:t>
            </a:r>
          </a:p>
          <a:p>
            <a:pPr marL="377552" indent="-188776" lvl="1">
              <a:lnSpc>
                <a:spcPts val="2448"/>
              </a:lnSpc>
              <a:buFont typeface="Arial"/>
              <a:buChar char="•"/>
            </a:pPr>
            <a:r>
              <a:rPr lang="en-US" sz="1748">
                <a:solidFill>
                  <a:srgbClr val="000000"/>
                </a:solidFill>
                <a:latin typeface="Poppins"/>
              </a:rPr>
              <a:t>Administrators manage course offerings, including addition, modification, and removal.</a:t>
            </a:r>
          </a:p>
          <a:p>
            <a:pPr>
              <a:lnSpc>
                <a:spcPts val="2448"/>
              </a:lnSpc>
              <a:spcBef>
                <a:spcPct val="0"/>
              </a:spcBef>
            </a:pPr>
          </a:p>
        </p:txBody>
      </p:sp>
      <p:sp>
        <p:nvSpPr>
          <p:cNvPr name="TextBox 14" id="14"/>
          <p:cNvSpPr txBox="true"/>
          <p:nvPr/>
        </p:nvSpPr>
        <p:spPr>
          <a:xfrm rot="0">
            <a:off x="8476132" y="6461411"/>
            <a:ext cx="4769516" cy="1222407"/>
          </a:xfrm>
          <a:prstGeom prst="rect">
            <a:avLst/>
          </a:prstGeom>
        </p:spPr>
        <p:txBody>
          <a:bodyPr anchor="t" rtlCol="false" tIns="0" lIns="0" bIns="0" rIns="0">
            <a:spAutoFit/>
          </a:bodyPr>
          <a:lstStyle/>
          <a:p>
            <a:pPr>
              <a:lnSpc>
                <a:spcPts val="2448"/>
              </a:lnSpc>
            </a:pPr>
            <a:r>
              <a:rPr lang="en-US" sz="1748">
                <a:solidFill>
                  <a:srgbClr val="000000"/>
                </a:solidFill>
                <a:latin typeface="Poppins Bold"/>
              </a:rPr>
              <a:t>Timetable Generation for</a:t>
            </a:r>
            <a:r>
              <a:rPr lang="en-US" sz="1748">
                <a:solidFill>
                  <a:srgbClr val="000000"/>
                </a:solidFill>
                <a:latin typeface="Poppins Bold"/>
              </a:rPr>
              <a:t> Administrators</a:t>
            </a:r>
          </a:p>
          <a:p>
            <a:pPr marL="377552" indent="-188776" lvl="1">
              <a:lnSpc>
                <a:spcPts val="2448"/>
              </a:lnSpc>
              <a:buFont typeface="Arial"/>
              <a:buChar char="•"/>
            </a:pPr>
            <a:r>
              <a:rPr lang="en-US" sz="1748">
                <a:solidFill>
                  <a:srgbClr val="000000"/>
                </a:solidFill>
                <a:latin typeface="Poppins"/>
              </a:rPr>
              <a:t>Administrators generate and display timetables for registered students.</a:t>
            </a:r>
          </a:p>
          <a:p>
            <a:pPr>
              <a:lnSpc>
                <a:spcPts val="2448"/>
              </a:lnSpc>
              <a:spcBef>
                <a:spcPct val="0"/>
              </a:spcBef>
            </a:pPr>
          </a:p>
        </p:txBody>
      </p:sp>
      <p:sp>
        <p:nvSpPr>
          <p:cNvPr name="TextBox 15" id="15"/>
          <p:cNvSpPr txBox="true"/>
          <p:nvPr/>
        </p:nvSpPr>
        <p:spPr>
          <a:xfrm rot="0">
            <a:off x="8476132" y="8035893"/>
            <a:ext cx="4769516" cy="1222407"/>
          </a:xfrm>
          <a:prstGeom prst="rect">
            <a:avLst/>
          </a:prstGeom>
        </p:spPr>
        <p:txBody>
          <a:bodyPr anchor="t" rtlCol="false" tIns="0" lIns="0" bIns="0" rIns="0">
            <a:spAutoFit/>
          </a:bodyPr>
          <a:lstStyle/>
          <a:p>
            <a:pPr>
              <a:lnSpc>
                <a:spcPts val="2448"/>
              </a:lnSpc>
            </a:pPr>
            <a:r>
              <a:rPr lang="en-US" sz="1748">
                <a:solidFill>
                  <a:srgbClr val="000000"/>
                </a:solidFill>
                <a:latin typeface="Poppins Bold"/>
              </a:rPr>
              <a:t>Email No</a:t>
            </a:r>
            <a:r>
              <a:rPr lang="en-US" sz="1748">
                <a:solidFill>
                  <a:srgbClr val="000000"/>
                </a:solidFill>
                <a:latin typeface="Poppins Bold"/>
              </a:rPr>
              <a:t>tifications</a:t>
            </a:r>
          </a:p>
          <a:p>
            <a:pPr marL="377552" indent="-188776" lvl="1">
              <a:lnSpc>
                <a:spcPts val="2448"/>
              </a:lnSpc>
              <a:buFont typeface="Arial"/>
              <a:buChar char="•"/>
            </a:pPr>
            <a:r>
              <a:rPr lang="en-US" sz="1748">
                <a:solidFill>
                  <a:srgbClr val="000000"/>
                </a:solidFill>
                <a:latin typeface="Poppins"/>
              </a:rPr>
              <a:t>The system sends email notifications for important updates to users.</a:t>
            </a:r>
          </a:p>
          <a:p>
            <a:pPr>
              <a:lnSpc>
                <a:spcPts val="2448"/>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4186537" y="807613"/>
            <a:ext cx="8141045" cy="1339247"/>
          </a:xfrm>
          <a:prstGeom prst="rect">
            <a:avLst/>
          </a:prstGeom>
        </p:spPr>
        <p:txBody>
          <a:bodyPr anchor="t" rtlCol="false" tIns="0" lIns="0" bIns="0" rIns="0">
            <a:spAutoFit/>
          </a:bodyPr>
          <a:lstStyle/>
          <a:p>
            <a:pPr>
              <a:lnSpc>
                <a:spcPts val="5458"/>
              </a:lnSpc>
              <a:spcBef>
                <a:spcPct val="0"/>
              </a:spcBef>
            </a:pPr>
            <a:r>
              <a:rPr lang="en-US" sz="3898">
                <a:solidFill>
                  <a:srgbClr val="593C8F"/>
                </a:solidFill>
                <a:latin typeface="League Spartan"/>
              </a:rPr>
              <a:t>OTHER NON FUNCTIONAL REQUIREMENTS</a:t>
            </a:r>
          </a:p>
        </p:txBody>
      </p:sp>
      <p:sp>
        <p:nvSpPr>
          <p:cNvPr name="AutoShape 4" id="4"/>
          <p:cNvSpPr/>
          <p:nvPr/>
        </p:nvSpPr>
        <p:spPr>
          <a:xfrm>
            <a:off x="4186537" y="2165910"/>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2289547" y="1970911"/>
            <a:ext cx="4969753" cy="6678590"/>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17477" t="0" r="-17477"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Freeform 11" id="11"/>
          <p:cNvSpPr/>
          <p:nvPr/>
        </p:nvSpPr>
        <p:spPr>
          <a:xfrm flipH="false" flipV="false" rot="0">
            <a:off x="4189604" y="9488427"/>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3920467" y="3754516"/>
            <a:ext cx="6850715" cy="5575775"/>
          </a:xfrm>
          <a:prstGeom prst="rect">
            <a:avLst/>
          </a:prstGeom>
        </p:spPr>
        <p:txBody>
          <a:bodyPr anchor="t" rtlCol="false" tIns="0" lIns="0" bIns="0" rIns="0">
            <a:spAutoFit/>
          </a:bodyPr>
          <a:lstStyle/>
          <a:p>
            <a:pPr>
              <a:lnSpc>
                <a:spcPts val="2948"/>
              </a:lnSpc>
            </a:pPr>
            <a:r>
              <a:rPr lang="en-US" sz="2106">
                <a:solidFill>
                  <a:srgbClr val="000000"/>
                </a:solidFill>
                <a:latin typeface="Poppins Bold"/>
              </a:rPr>
              <a:t>Resp</a:t>
            </a:r>
            <a:r>
              <a:rPr lang="en-US" sz="2106">
                <a:solidFill>
                  <a:srgbClr val="000000"/>
                </a:solidFill>
                <a:latin typeface="Poppins Bold"/>
              </a:rPr>
              <a:t>onse Time and User Experience:</a:t>
            </a:r>
            <a:r>
              <a:rPr lang="en-US" sz="2106">
                <a:solidFill>
                  <a:srgbClr val="000000"/>
                </a:solidFill>
                <a:latin typeface="Poppins"/>
              </a:rPr>
              <a:t> The system must respond within 2 seconds for user actions and support at least 1000 concurrent users during peak periods to maintain a smooth and responsive user experience.</a:t>
            </a:r>
          </a:p>
          <a:p>
            <a:pPr>
              <a:lnSpc>
                <a:spcPts val="2948"/>
              </a:lnSpc>
            </a:pPr>
          </a:p>
          <a:p>
            <a:pPr>
              <a:lnSpc>
                <a:spcPts val="2948"/>
              </a:lnSpc>
            </a:pPr>
            <a:r>
              <a:rPr lang="en-US" sz="2106">
                <a:solidFill>
                  <a:srgbClr val="000000"/>
                </a:solidFill>
                <a:latin typeface="Poppins Bold"/>
              </a:rPr>
              <a:t>Efficient Timetable Generation:</a:t>
            </a:r>
            <a:r>
              <a:rPr lang="en-US" sz="2106">
                <a:solidFill>
                  <a:srgbClr val="000000"/>
                </a:solidFill>
                <a:latin typeface="Poppins"/>
              </a:rPr>
              <a:t> Timetables must be generated within 10 seconds for a typical course schedule to ensure efficient scheduling.</a:t>
            </a:r>
          </a:p>
          <a:p>
            <a:pPr>
              <a:lnSpc>
                <a:spcPts val="2948"/>
              </a:lnSpc>
            </a:pPr>
          </a:p>
          <a:p>
            <a:pPr>
              <a:lnSpc>
                <a:spcPts val="2948"/>
              </a:lnSpc>
            </a:pPr>
            <a:r>
              <a:rPr lang="en-US" sz="2106">
                <a:solidFill>
                  <a:srgbClr val="000000"/>
                </a:solidFill>
                <a:latin typeface="Poppins Bold"/>
              </a:rPr>
              <a:t>Data Management:</a:t>
            </a:r>
            <a:r>
              <a:rPr lang="en-US" sz="2106">
                <a:solidFill>
                  <a:srgbClr val="000000"/>
                </a:solidFill>
                <a:latin typeface="Poppins"/>
              </a:rPr>
              <a:t> The system should maintain historical data without compromising performance, ensuring the preservation of registration and scheduling information.</a:t>
            </a:r>
          </a:p>
          <a:p>
            <a:pPr>
              <a:lnSpc>
                <a:spcPts val="2948"/>
              </a:lnSpc>
            </a:pPr>
          </a:p>
        </p:txBody>
      </p:sp>
      <p:sp>
        <p:nvSpPr>
          <p:cNvPr name="TextBox 13" id="13"/>
          <p:cNvSpPr txBox="true"/>
          <p:nvPr/>
        </p:nvSpPr>
        <p:spPr>
          <a:xfrm rot="0">
            <a:off x="4189304" y="2638720"/>
            <a:ext cx="4175165" cy="3822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Archivo Black"/>
              </a:rPr>
              <a:t>Performance Requirements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a:off x="4186537" y="2165910"/>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189604" y="9488427"/>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998950" y="3820331"/>
            <a:ext cx="3002427" cy="3437536"/>
          </a:xfrm>
          <a:custGeom>
            <a:avLst/>
            <a:gdLst/>
            <a:ahLst/>
            <a:cxnLst/>
            <a:rect r="r" b="b" t="t" l="l"/>
            <a:pathLst>
              <a:path h="3437536" w="3002427">
                <a:moveTo>
                  <a:pt x="0" y="0"/>
                </a:moveTo>
                <a:lnTo>
                  <a:pt x="3002427" y="0"/>
                </a:lnTo>
                <a:lnTo>
                  <a:pt x="3002427" y="3437536"/>
                </a:lnTo>
                <a:lnTo>
                  <a:pt x="0" y="3437536"/>
                </a:lnTo>
                <a:lnTo>
                  <a:pt x="0" y="0"/>
                </a:lnTo>
                <a:close/>
              </a:path>
            </a:pathLst>
          </a:custGeom>
          <a:blipFill>
            <a:blip r:embed="rId5"/>
            <a:stretch>
              <a:fillRect l="-35344" t="-25773" r="-34623" b="-22680"/>
            </a:stretch>
          </a:blipFill>
        </p:spPr>
      </p:sp>
      <p:sp>
        <p:nvSpPr>
          <p:cNvPr name="TextBox 9" id="9"/>
          <p:cNvSpPr txBox="true"/>
          <p:nvPr/>
        </p:nvSpPr>
        <p:spPr>
          <a:xfrm rot="0">
            <a:off x="4186537" y="807613"/>
            <a:ext cx="8141045" cy="1339247"/>
          </a:xfrm>
          <a:prstGeom prst="rect">
            <a:avLst/>
          </a:prstGeom>
        </p:spPr>
        <p:txBody>
          <a:bodyPr anchor="t" rtlCol="false" tIns="0" lIns="0" bIns="0" rIns="0">
            <a:spAutoFit/>
          </a:bodyPr>
          <a:lstStyle/>
          <a:p>
            <a:pPr>
              <a:lnSpc>
                <a:spcPts val="5458"/>
              </a:lnSpc>
              <a:spcBef>
                <a:spcPct val="0"/>
              </a:spcBef>
            </a:pPr>
            <a:r>
              <a:rPr lang="en-US" sz="3898">
                <a:solidFill>
                  <a:srgbClr val="593C8F"/>
                </a:solidFill>
                <a:latin typeface="League Spartan"/>
              </a:rPr>
              <a:t>OTHER NON FUNCTIONAL REQUIREMENTS</a:t>
            </a:r>
          </a:p>
        </p:txBody>
      </p:sp>
      <p:sp>
        <p:nvSpPr>
          <p:cNvPr name="TextBox 10" id="10"/>
          <p:cNvSpPr txBox="true"/>
          <p:nvPr/>
        </p:nvSpPr>
        <p:spPr>
          <a:xfrm rot="0">
            <a:off x="3961432" y="3763181"/>
            <a:ext cx="6850715" cy="4832825"/>
          </a:xfrm>
          <a:prstGeom prst="rect">
            <a:avLst/>
          </a:prstGeom>
        </p:spPr>
        <p:txBody>
          <a:bodyPr anchor="t" rtlCol="false" tIns="0" lIns="0" bIns="0" rIns="0">
            <a:spAutoFit/>
          </a:bodyPr>
          <a:lstStyle/>
          <a:p>
            <a:pPr algn="just">
              <a:lnSpc>
                <a:spcPts val="2948"/>
              </a:lnSpc>
            </a:pPr>
            <a:r>
              <a:rPr lang="en-US" sz="2106">
                <a:solidFill>
                  <a:srgbClr val="000000"/>
                </a:solidFill>
                <a:latin typeface="Poppins"/>
              </a:rPr>
              <a:t>1.</a:t>
            </a:r>
            <a:r>
              <a:rPr lang="en-US" sz="2106">
                <a:solidFill>
                  <a:srgbClr val="000000"/>
                </a:solidFill>
                <a:latin typeface="Poppins Bold"/>
              </a:rPr>
              <a:t>Data Backup: </a:t>
            </a:r>
            <a:r>
              <a:rPr lang="en-US" sz="2106">
                <a:solidFill>
                  <a:srgbClr val="000000"/>
                </a:solidFill>
                <a:latin typeface="Poppins"/>
              </a:rPr>
              <a:t>The system shall perform daily automated data backups to prevent data loss.</a:t>
            </a:r>
          </a:p>
          <a:p>
            <a:pPr algn="just">
              <a:lnSpc>
                <a:spcPts val="2948"/>
              </a:lnSpc>
            </a:pPr>
          </a:p>
          <a:p>
            <a:pPr algn="just">
              <a:lnSpc>
                <a:spcPts val="2948"/>
              </a:lnSpc>
            </a:pPr>
            <a:r>
              <a:rPr lang="en-US" sz="2106">
                <a:solidFill>
                  <a:srgbClr val="000000"/>
                </a:solidFill>
                <a:latin typeface="Poppins"/>
              </a:rPr>
              <a:t>2.</a:t>
            </a:r>
            <a:r>
              <a:rPr lang="en-US" sz="2106">
                <a:solidFill>
                  <a:srgbClr val="000000"/>
                </a:solidFill>
                <a:latin typeface="Poppins Bold"/>
              </a:rPr>
              <a:t>Error Handling: </a:t>
            </a:r>
            <a:r>
              <a:rPr lang="en-US" sz="2106">
                <a:solidFill>
                  <a:srgbClr val="000000"/>
                </a:solidFill>
                <a:latin typeface="Poppins"/>
              </a:rPr>
              <a:t>The software should provide robust error-handling mechanisms to prevent critical system failures.</a:t>
            </a:r>
          </a:p>
          <a:p>
            <a:pPr algn="just">
              <a:lnSpc>
                <a:spcPts val="2948"/>
              </a:lnSpc>
            </a:pPr>
          </a:p>
          <a:p>
            <a:pPr algn="just">
              <a:lnSpc>
                <a:spcPts val="2948"/>
              </a:lnSpc>
            </a:pPr>
            <a:r>
              <a:rPr lang="en-US" sz="2106">
                <a:solidFill>
                  <a:srgbClr val="000000"/>
                </a:solidFill>
                <a:latin typeface="Poppins"/>
              </a:rPr>
              <a:t>3.</a:t>
            </a:r>
            <a:r>
              <a:rPr lang="en-US" sz="2106">
                <a:solidFill>
                  <a:srgbClr val="000000"/>
                </a:solidFill>
                <a:latin typeface="Poppins Bold"/>
              </a:rPr>
              <a:t>Security Measures: </a:t>
            </a:r>
            <a:r>
              <a:rPr lang="en-US" sz="2106">
                <a:solidFill>
                  <a:srgbClr val="000000"/>
                </a:solidFill>
                <a:latin typeface="Poppins"/>
              </a:rPr>
              <a:t>The software shall implement security features to protect user data and prevent unauthorized access or breaches.</a:t>
            </a:r>
          </a:p>
          <a:p>
            <a:pPr algn="just">
              <a:lnSpc>
                <a:spcPts val="2948"/>
              </a:lnSpc>
            </a:pPr>
          </a:p>
          <a:p>
            <a:pPr algn="just">
              <a:lnSpc>
                <a:spcPts val="2948"/>
              </a:lnSpc>
              <a:spcBef>
                <a:spcPct val="0"/>
              </a:spcBef>
            </a:pPr>
            <a:r>
              <a:rPr lang="en-US" sz="2106">
                <a:solidFill>
                  <a:srgbClr val="000000"/>
                </a:solidFill>
                <a:latin typeface="Poppins"/>
              </a:rPr>
              <a:t>4.</a:t>
            </a:r>
            <a:r>
              <a:rPr lang="en-US" sz="2106">
                <a:solidFill>
                  <a:srgbClr val="000000"/>
                </a:solidFill>
                <a:latin typeface="Poppins Bold"/>
              </a:rPr>
              <a:t>External Policies: </a:t>
            </a:r>
            <a:r>
              <a:rPr lang="en-US" sz="2106">
                <a:solidFill>
                  <a:srgbClr val="000000"/>
                </a:solidFill>
                <a:latin typeface="Poppins"/>
              </a:rPr>
              <a:t>Compliance with data protection regulations and industry best practices</a:t>
            </a:r>
          </a:p>
        </p:txBody>
      </p:sp>
      <p:sp>
        <p:nvSpPr>
          <p:cNvPr name="TextBox 11" id="11"/>
          <p:cNvSpPr txBox="true"/>
          <p:nvPr/>
        </p:nvSpPr>
        <p:spPr>
          <a:xfrm rot="0">
            <a:off x="4189604" y="2714017"/>
            <a:ext cx="3197185" cy="3822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Archivo Black"/>
              </a:rPr>
              <a:t>Safety Requirements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a:off x="4186537" y="2165910"/>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189604" y="9488427"/>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186537" y="807613"/>
            <a:ext cx="8141045" cy="1339247"/>
          </a:xfrm>
          <a:prstGeom prst="rect">
            <a:avLst/>
          </a:prstGeom>
        </p:spPr>
        <p:txBody>
          <a:bodyPr anchor="t" rtlCol="false" tIns="0" lIns="0" bIns="0" rIns="0">
            <a:spAutoFit/>
          </a:bodyPr>
          <a:lstStyle/>
          <a:p>
            <a:pPr>
              <a:lnSpc>
                <a:spcPts val="5458"/>
              </a:lnSpc>
              <a:spcBef>
                <a:spcPct val="0"/>
              </a:spcBef>
            </a:pPr>
            <a:r>
              <a:rPr lang="en-US" sz="3898">
                <a:solidFill>
                  <a:srgbClr val="593C8F"/>
                </a:solidFill>
                <a:latin typeface="League Spartan"/>
              </a:rPr>
              <a:t>OTHER NON FUNCTIONAL REQUIREMENTS</a:t>
            </a:r>
          </a:p>
        </p:txBody>
      </p:sp>
      <p:grpSp>
        <p:nvGrpSpPr>
          <p:cNvPr name="Group 9" id="9"/>
          <p:cNvGrpSpPr>
            <a:grpSpLocks noChangeAspect="true"/>
          </p:cNvGrpSpPr>
          <p:nvPr/>
        </p:nvGrpSpPr>
        <p:grpSpPr>
          <a:xfrm rot="0">
            <a:off x="13173330" y="2552047"/>
            <a:ext cx="4085970" cy="5490920"/>
            <a:chOff x="0" y="0"/>
            <a:chExt cx="3663950" cy="4923790"/>
          </a:xfrm>
        </p:grpSpPr>
        <p:sp>
          <p:nvSpPr>
            <p:cNvPr name="Freeform 10" id="10"/>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5"/>
              <a:stretch>
                <a:fillRect l="-35186" t="0" r="-53812" b="0"/>
              </a:stretch>
            </a:blipFill>
          </p:spPr>
        </p:sp>
        <p:sp>
          <p:nvSpPr>
            <p:cNvPr name="Freeform 11" id="11"/>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TextBox 12" id="12"/>
          <p:cNvSpPr txBox="true"/>
          <p:nvPr/>
        </p:nvSpPr>
        <p:spPr>
          <a:xfrm rot="0">
            <a:off x="4054085" y="3503297"/>
            <a:ext cx="7976880" cy="5204300"/>
          </a:xfrm>
          <a:prstGeom prst="rect">
            <a:avLst/>
          </a:prstGeom>
        </p:spPr>
        <p:txBody>
          <a:bodyPr anchor="t" rtlCol="false" tIns="0" lIns="0" bIns="0" rIns="0">
            <a:spAutoFit/>
          </a:bodyPr>
          <a:lstStyle/>
          <a:p>
            <a:pPr marL="454752" indent="-227376" lvl="1">
              <a:lnSpc>
                <a:spcPts val="2948"/>
              </a:lnSpc>
              <a:buFont typeface="Arial"/>
              <a:buChar char="•"/>
            </a:pPr>
            <a:r>
              <a:rPr lang="en-US" sz="2106">
                <a:solidFill>
                  <a:srgbClr val="000000"/>
                </a:solidFill>
                <a:latin typeface="Poppins Bold"/>
              </a:rPr>
              <a:t>User Authentication: Users shall be required to authenticate using s</a:t>
            </a:r>
            <a:r>
              <a:rPr lang="en-US" sz="2106">
                <a:solidFill>
                  <a:srgbClr val="000000"/>
                </a:solidFill>
                <a:latin typeface="Poppins"/>
              </a:rPr>
              <a:t>ecure methods, such as username and password, for access.</a:t>
            </a:r>
          </a:p>
          <a:p>
            <a:pPr marL="454752" indent="-227376" lvl="1">
              <a:lnSpc>
                <a:spcPts val="2948"/>
              </a:lnSpc>
              <a:buFont typeface="Arial"/>
              <a:buChar char="•"/>
            </a:pPr>
            <a:r>
              <a:rPr lang="en-US" sz="2106">
                <a:solidFill>
                  <a:srgbClr val="000000"/>
                </a:solidFill>
                <a:latin typeface="Poppins Bold"/>
              </a:rPr>
              <a:t>Data Encryption: </a:t>
            </a:r>
            <a:r>
              <a:rPr lang="en-US" sz="2106">
                <a:solidFill>
                  <a:srgbClr val="000000"/>
                </a:solidFill>
                <a:latin typeface="Poppins"/>
              </a:rPr>
              <a:t>User data shall be encrypted during transmission (HTTPS) and storage to ensure data privacy.</a:t>
            </a:r>
          </a:p>
          <a:p>
            <a:pPr marL="454752" indent="-227376" lvl="1">
              <a:lnSpc>
                <a:spcPts val="2948"/>
              </a:lnSpc>
              <a:buFont typeface="Arial"/>
              <a:buChar char="•"/>
            </a:pPr>
            <a:r>
              <a:rPr lang="en-US" sz="2106">
                <a:solidFill>
                  <a:srgbClr val="000000"/>
                </a:solidFill>
                <a:latin typeface="Poppins Bold"/>
              </a:rPr>
              <a:t>Authorization: </a:t>
            </a:r>
            <a:r>
              <a:rPr lang="en-US" sz="2106">
                <a:solidFill>
                  <a:srgbClr val="000000"/>
                </a:solidFill>
                <a:latin typeface="Poppins"/>
              </a:rPr>
              <a:t>Users shall only have access to data and functionality that they are authorized to use based on their roles and permissions.</a:t>
            </a:r>
          </a:p>
          <a:p>
            <a:pPr marL="454752" indent="-227376" lvl="1">
              <a:lnSpc>
                <a:spcPts val="2948"/>
              </a:lnSpc>
              <a:buFont typeface="Arial"/>
              <a:buChar char="•"/>
            </a:pPr>
            <a:r>
              <a:rPr lang="en-US" sz="2106">
                <a:solidFill>
                  <a:srgbClr val="000000"/>
                </a:solidFill>
                <a:latin typeface="Poppins Bold"/>
              </a:rPr>
              <a:t>Intrusion Detection: </a:t>
            </a:r>
            <a:r>
              <a:rPr lang="en-US" sz="2106">
                <a:solidFill>
                  <a:srgbClr val="000000"/>
                </a:solidFill>
                <a:latin typeface="Poppins"/>
              </a:rPr>
              <a:t>The system shall have an intrusion detection system (IDS) to monitor and respond to security breaches.</a:t>
            </a:r>
          </a:p>
          <a:p>
            <a:pPr>
              <a:lnSpc>
                <a:spcPts val="2948"/>
              </a:lnSpc>
              <a:spcBef>
                <a:spcPct val="0"/>
              </a:spcBef>
            </a:pPr>
            <a:r>
              <a:rPr lang="en-US" sz="2106">
                <a:solidFill>
                  <a:srgbClr val="000000"/>
                </a:solidFill>
                <a:latin typeface="Poppins Bold"/>
              </a:rPr>
              <a:t>External Policies: </a:t>
            </a:r>
            <a:r>
              <a:rPr lang="en-US" sz="2106">
                <a:solidFill>
                  <a:srgbClr val="000000"/>
                </a:solidFill>
                <a:latin typeface="Poppins"/>
              </a:rPr>
              <a:t>Adherence to data protection regulations and security best practices.</a:t>
            </a:r>
          </a:p>
        </p:txBody>
      </p:sp>
      <p:sp>
        <p:nvSpPr>
          <p:cNvPr name="TextBox 13" id="13"/>
          <p:cNvSpPr txBox="true"/>
          <p:nvPr/>
        </p:nvSpPr>
        <p:spPr>
          <a:xfrm rot="0">
            <a:off x="4189604" y="2721023"/>
            <a:ext cx="3491865" cy="3822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Archivo Black"/>
              </a:rPr>
              <a:t>Security Requirements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a:off x="4186537" y="2165910"/>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189604" y="9488427"/>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327582" y="3368200"/>
            <a:ext cx="5233148" cy="4793833"/>
          </a:xfrm>
          <a:custGeom>
            <a:avLst/>
            <a:gdLst/>
            <a:ahLst/>
            <a:cxnLst/>
            <a:rect r="r" b="b" t="t" l="l"/>
            <a:pathLst>
              <a:path h="4793833" w="5233148">
                <a:moveTo>
                  <a:pt x="0" y="0"/>
                </a:moveTo>
                <a:lnTo>
                  <a:pt x="5233148" y="0"/>
                </a:lnTo>
                <a:lnTo>
                  <a:pt x="5233148" y="4793833"/>
                </a:lnTo>
                <a:lnTo>
                  <a:pt x="0" y="4793833"/>
                </a:lnTo>
                <a:lnTo>
                  <a:pt x="0" y="0"/>
                </a:lnTo>
                <a:close/>
              </a:path>
            </a:pathLst>
          </a:custGeom>
          <a:blipFill>
            <a:blip r:embed="rId5"/>
            <a:stretch>
              <a:fillRect l="-22153" t="0" r="-15364" b="0"/>
            </a:stretch>
          </a:blipFill>
        </p:spPr>
      </p:sp>
      <p:sp>
        <p:nvSpPr>
          <p:cNvPr name="TextBox 9" id="9"/>
          <p:cNvSpPr txBox="true"/>
          <p:nvPr/>
        </p:nvSpPr>
        <p:spPr>
          <a:xfrm rot="0">
            <a:off x="4186537" y="807613"/>
            <a:ext cx="8141045" cy="1339247"/>
          </a:xfrm>
          <a:prstGeom prst="rect">
            <a:avLst/>
          </a:prstGeom>
        </p:spPr>
        <p:txBody>
          <a:bodyPr anchor="t" rtlCol="false" tIns="0" lIns="0" bIns="0" rIns="0">
            <a:spAutoFit/>
          </a:bodyPr>
          <a:lstStyle/>
          <a:p>
            <a:pPr>
              <a:lnSpc>
                <a:spcPts val="5458"/>
              </a:lnSpc>
              <a:spcBef>
                <a:spcPct val="0"/>
              </a:spcBef>
            </a:pPr>
            <a:r>
              <a:rPr lang="en-US" sz="3898">
                <a:solidFill>
                  <a:srgbClr val="593C8F"/>
                </a:solidFill>
                <a:latin typeface="League Spartan"/>
              </a:rPr>
              <a:t>OTHER NON FUNCTIONAL REQUIREMENTS</a:t>
            </a:r>
          </a:p>
        </p:txBody>
      </p:sp>
      <p:sp>
        <p:nvSpPr>
          <p:cNvPr name="TextBox 10" id="10"/>
          <p:cNvSpPr txBox="true"/>
          <p:nvPr/>
        </p:nvSpPr>
        <p:spPr>
          <a:xfrm rot="0">
            <a:off x="4141275" y="3311050"/>
            <a:ext cx="7976880" cy="5947250"/>
          </a:xfrm>
          <a:prstGeom prst="rect">
            <a:avLst/>
          </a:prstGeom>
        </p:spPr>
        <p:txBody>
          <a:bodyPr anchor="t" rtlCol="false" tIns="0" lIns="0" bIns="0" rIns="0">
            <a:spAutoFit/>
          </a:bodyPr>
          <a:lstStyle/>
          <a:p>
            <a:pPr marL="454752" indent="-227376" lvl="1">
              <a:lnSpc>
                <a:spcPts val="2948"/>
              </a:lnSpc>
              <a:buFont typeface="Arial"/>
              <a:buChar char="•"/>
            </a:pPr>
            <a:r>
              <a:rPr lang="en-US" sz="2106">
                <a:solidFill>
                  <a:srgbClr val="000000"/>
                </a:solidFill>
                <a:latin typeface="Poppins Bold"/>
              </a:rPr>
              <a:t>Usability: </a:t>
            </a:r>
            <a:r>
              <a:rPr lang="en-US" sz="2106">
                <a:solidFill>
                  <a:srgbClr val="000000"/>
                </a:solidFill>
                <a:latin typeface="Poppins"/>
              </a:rPr>
              <a:t>The software should be user-friendly, with clear and intuitive navigation.</a:t>
            </a:r>
          </a:p>
          <a:p>
            <a:pPr marL="454752" indent="-227376" lvl="1">
              <a:lnSpc>
                <a:spcPts val="2948"/>
              </a:lnSpc>
              <a:buFont typeface="Arial"/>
              <a:buChar char="•"/>
            </a:pPr>
            <a:r>
              <a:rPr lang="en-US" sz="2106">
                <a:solidFill>
                  <a:srgbClr val="000000"/>
                </a:solidFill>
                <a:latin typeface="Poppins Bold"/>
              </a:rPr>
              <a:t>Reliability: </a:t>
            </a:r>
            <a:r>
              <a:rPr lang="en-US" sz="2106">
                <a:solidFill>
                  <a:srgbClr val="000000"/>
                </a:solidFill>
                <a:latin typeface="Poppins"/>
              </a:rPr>
              <a:t>The system shall operate without unexpected interruptions and provide accurate data.</a:t>
            </a:r>
          </a:p>
          <a:p>
            <a:pPr marL="454752" indent="-227376" lvl="1">
              <a:lnSpc>
                <a:spcPts val="2948"/>
              </a:lnSpc>
              <a:buFont typeface="Arial"/>
              <a:buChar char="•"/>
            </a:pPr>
            <a:r>
              <a:rPr lang="en-US" sz="2106">
                <a:solidFill>
                  <a:srgbClr val="000000"/>
                </a:solidFill>
                <a:latin typeface="Poppins Bold"/>
              </a:rPr>
              <a:t>Maintainability: </a:t>
            </a:r>
            <a:r>
              <a:rPr lang="en-US" sz="2106">
                <a:solidFill>
                  <a:srgbClr val="000000"/>
                </a:solidFill>
                <a:latin typeface="Poppins"/>
              </a:rPr>
              <a:t>The software code shall follow best practices and be well-documented for easy maintenance and future enhancements.</a:t>
            </a:r>
          </a:p>
          <a:p>
            <a:pPr marL="454752" indent="-227376" lvl="1">
              <a:lnSpc>
                <a:spcPts val="2948"/>
              </a:lnSpc>
              <a:buFont typeface="Arial"/>
              <a:buChar char="•"/>
            </a:pPr>
            <a:r>
              <a:rPr lang="en-US" sz="2106">
                <a:solidFill>
                  <a:srgbClr val="000000"/>
                </a:solidFill>
                <a:latin typeface="Poppins Bold"/>
              </a:rPr>
              <a:t>Flexibility: </a:t>
            </a:r>
            <a:r>
              <a:rPr lang="en-US" sz="2106">
                <a:solidFill>
                  <a:srgbClr val="000000"/>
                </a:solidFill>
                <a:latin typeface="Poppins"/>
              </a:rPr>
              <a:t>The software shall be designed to accommodate changes or updates in requirements with minimal impact on the overall system.</a:t>
            </a:r>
          </a:p>
          <a:p>
            <a:pPr marL="454752" indent="-227376" lvl="1">
              <a:lnSpc>
                <a:spcPts val="2948"/>
              </a:lnSpc>
              <a:buFont typeface="Arial"/>
              <a:buChar char="•"/>
            </a:pPr>
            <a:r>
              <a:rPr lang="en-US" sz="2106">
                <a:solidFill>
                  <a:srgbClr val="000000"/>
                </a:solidFill>
                <a:latin typeface="Poppins Bold"/>
              </a:rPr>
              <a:t>Availability: </a:t>
            </a:r>
            <a:r>
              <a:rPr lang="en-US" sz="2106">
                <a:solidFill>
                  <a:srgbClr val="000000"/>
                </a:solidFill>
                <a:latin typeface="Poppins"/>
              </a:rPr>
              <a:t>The system should be available for use during specified uptime hours, ensuring that users have access when needed.</a:t>
            </a:r>
          </a:p>
          <a:p>
            <a:pPr>
              <a:lnSpc>
                <a:spcPts val="2948"/>
              </a:lnSpc>
              <a:spcBef>
                <a:spcPct val="0"/>
              </a:spcBef>
            </a:pPr>
            <a:r>
              <a:rPr lang="en-US" sz="2106">
                <a:solidFill>
                  <a:srgbClr val="000000"/>
                </a:solidFill>
                <a:latin typeface="Poppins Bold"/>
              </a:rPr>
              <a:t>Relative Preferences: </a:t>
            </a:r>
            <a:r>
              <a:rPr lang="en-US" sz="2106">
                <a:solidFill>
                  <a:srgbClr val="000000"/>
                </a:solidFill>
                <a:latin typeface="Poppins"/>
              </a:rPr>
              <a:t>Usability is preferred over ease of learning, while maintainability is important for long-term sustainability.</a:t>
            </a:r>
          </a:p>
        </p:txBody>
      </p:sp>
      <p:sp>
        <p:nvSpPr>
          <p:cNvPr name="TextBox 11" id="11"/>
          <p:cNvSpPr txBox="true"/>
          <p:nvPr/>
        </p:nvSpPr>
        <p:spPr>
          <a:xfrm rot="0">
            <a:off x="4189604" y="2532997"/>
            <a:ext cx="4189452" cy="3822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Archivo Black"/>
              </a:rPr>
              <a:t>Software Quality Attributes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a:off x="4186537" y="2165910"/>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189604" y="9488427"/>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13175430" y="3093473"/>
            <a:ext cx="4085970" cy="5490920"/>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5"/>
              <a:stretch>
                <a:fillRect l="-38406" t="0" r="-38406"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TextBox 11" id="11"/>
          <p:cNvSpPr txBox="true"/>
          <p:nvPr/>
        </p:nvSpPr>
        <p:spPr>
          <a:xfrm rot="0">
            <a:off x="4186537" y="807613"/>
            <a:ext cx="8141045" cy="1339247"/>
          </a:xfrm>
          <a:prstGeom prst="rect">
            <a:avLst/>
          </a:prstGeom>
        </p:spPr>
        <p:txBody>
          <a:bodyPr anchor="t" rtlCol="false" tIns="0" lIns="0" bIns="0" rIns="0">
            <a:spAutoFit/>
          </a:bodyPr>
          <a:lstStyle/>
          <a:p>
            <a:pPr>
              <a:lnSpc>
                <a:spcPts val="5458"/>
              </a:lnSpc>
              <a:spcBef>
                <a:spcPct val="0"/>
              </a:spcBef>
            </a:pPr>
            <a:r>
              <a:rPr lang="en-US" sz="3898">
                <a:solidFill>
                  <a:srgbClr val="593C8F"/>
                </a:solidFill>
                <a:latin typeface="League Spartan"/>
              </a:rPr>
              <a:t>OTHER NON FUNCTIONAL REQUIREMENTS</a:t>
            </a:r>
          </a:p>
        </p:txBody>
      </p:sp>
      <p:sp>
        <p:nvSpPr>
          <p:cNvPr name="TextBox 12" id="12"/>
          <p:cNvSpPr txBox="true"/>
          <p:nvPr/>
        </p:nvSpPr>
        <p:spPr>
          <a:xfrm rot="0">
            <a:off x="4142325" y="4506131"/>
            <a:ext cx="7976880" cy="2603975"/>
          </a:xfrm>
          <a:prstGeom prst="rect">
            <a:avLst/>
          </a:prstGeom>
        </p:spPr>
        <p:txBody>
          <a:bodyPr anchor="t" rtlCol="false" tIns="0" lIns="0" bIns="0" rIns="0">
            <a:spAutoFit/>
          </a:bodyPr>
          <a:lstStyle/>
          <a:p>
            <a:pPr marL="454752" indent="-227376" lvl="1">
              <a:lnSpc>
                <a:spcPts val="2948"/>
              </a:lnSpc>
              <a:buFont typeface="Arial"/>
              <a:buChar char="•"/>
            </a:pPr>
            <a:r>
              <a:rPr lang="en-US" sz="2106">
                <a:solidFill>
                  <a:srgbClr val="000000"/>
                </a:solidFill>
                <a:latin typeface="Poppins Bold"/>
              </a:rPr>
              <a:t>Administrator Privileges: </a:t>
            </a:r>
            <a:r>
              <a:rPr lang="en-US" sz="2106">
                <a:solidFill>
                  <a:srgbClr val="000000"/>
                </a:solidFill>
                <a:latin typeface="Poppins"/>
              </a:rPr>
              <a:t>Only administrators can generate timetables, manage course offerings, and modify student registrations.</a:t>
            </a:r>
          </a:p>
          <a:p>
            <a:pPr marL="454752" indent="-227376" lvl="1">
              <a:lnSpc>
                <a:spcPts val="2948"/>
              </a:lnSpc>
              <a:buFont typeface="Arial"/>
              <a:buChar char="•"/>
            </a:pPr>
            <a:r>
              <a:rPr lang="en-US" sz="2106">
                <a:solidFill>
                  <a:srgbClr val="000000"/>
                </a:solidFill>
                <a:latin typeface="Poppins Bold"/>
              </a:rPr>
              <a:t>Registration Rules: </a:t>
            </a:r>
            <a:r>
              <a:rPr lang="en-US" sz="2106">
                <a:solidFill>
                  <a:srgbClr val="000000"/>
                </a:solidFill>
                <a:latin typeface="Poppins"/>
              </a:rPr>
              <a:t>The system shall enforce university policies on course prerequisites, capacity limits, and scheduling constraints during registration</a:t>
            </a:r>
            <a:r>
              <a:rPr lang="en-US" sz="2106">
                <a:solidFill>
                  <a:srgbClr val="000000"/>
                </a:solidFill>
                <a:latin typeface="Poppins Bold"/>
              </a:rPr>
              <a:t>.</a:t>
            </a:r>
          </a:p>
          <a:p>
            <a:pPr>
              <a:lnSpc>
                <a:spcPts val="2948"/>
              </a:lnSpc>
              <a:spcBef>
                <a:spcPct val="0"/>
              </a:spcBef>
            </a:pPr>
          </a:p>
        </p:txBody>
      </p:sp>
      <p:sp>
        <p:nvSpPr>
          <p:cNvPr name="TextBox 13" id="13"/>
          <p:cNvSpPr txBox="true"/>
          <p:nvPr/>
        </p:nvSpPr>
        <p:spPr>
          <a:xfrm rot="0">
            <a:off x="4189604" y="2878525"/>
            <a:ext cx="2328148" cy="3822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Archivo Black"/>
              </a:rPr>
              <a:t>Business Rules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20" y="1494821"/>
            <a:ext cx="74263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OTHER REQUIREMENTS</a:t>
            </a:r>
          </a:p>
        </p:txBody>
      </p:sp>
      <p:sp>
        <p:nvSpPr>
          <p:cNvPr name="AutoShape 7" id="7"/>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8" id="8"/>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0757669" y="3351362"/>
            <a:ext cx="5348842" cy="4352619"/>
          </a:xfrm>
          <a:custGeom>
            <a:avLst/>
            <a:gdLst/>
            <a:ahLst/>
            <a:cxnLst/>
            <a:rect r="r" b="b" t="t" l="l"/>
            <a:pathLst>
              <a:path h="4352619" w="5348842">
                <a:moveTo>
                  <a:pt x="0" y="0"/>
                </a:moveTo>
                <a:lnTo>
                  <a:pt x="5348842" y="0"/>
                </a:lnTo>
                <a:lnTo>
                  <a:pt x="5348842" y="4352619"/>
                </a:lnTo>
                <a:lnTo>
                  <a:pt x="0" y="4352619"/>
                </a:lnTo>
                <a:lnTo>
                  <a:pt x="0" y="0"/>
                </a:lnTo>
                <a:close/>
              </a:path>
            </a:pathLst>
          </a:custGeom>
          <a:blipFill>
            <a:blip r:embed="rId3"/>
            <a:stretch>
              <a:fillRect l="0" t="-10448" r="0" b="-12439"/>
            </a:stretch>
          </a:blipFill>
        </p:spPr>
      </p:sp>
      <p:sp>
        <p:nvSpPr>
          <p:cNvPr name="TextBox 10" id="10"/>
          <p:cNvSpPr txBox="true"/>
          <p:nvPr/>
        </p:nvSpPr>
        <p:spPr>
          <a:xfrm rot="0">
            <a:off x="1028053" y="3089773"/>
            <a:ext cx="8407895" cy="5727097"/>
          </a:xfrm>
          <a:prstGeom prst="rect">
            <a:avLst/>
          </a:prstGeom>
        </p:spPr>
        <p:txBody>
          <a:bodyPr anchor="t" rtlCol="false" tIns="0" lIns="0" bIns="0" rIns="0">
            <a:spAutoFit/>
          </a:bodyPr>
          <a:lstStyle/>
          <a:p>
            <a:pPr>
              <a:lnSpc>
                <a:spcPts val="3008"/>
              </a:lnSpc>
            </a:pPr>
            <a:r>
              <a:rPr lang="en-US" sz="2148">
                <a:solidFill>
                  <a:srgbClr val="000000"/>
                </a:solidFill>
                <a:latin typeface="Poppins Bold"/>
              </a:rPr>
              <a:t>Da</a:t>
            </a:r>
            <a:r>
              <a:rPr lang="en-US" sz="2148">
                <a:solidFill>
                  <a:srgbClr val="000000"/>
                </a:solidFill>
                <a:latin typeface="Poppins Bold"/>
              </a:rPr>
              <a:t>tabase Management</a:t>
            </a:r>
          </a:p>
          <a:p>
            <a:pPr marL="463910" indent="-231955" lvl="1">
              <a:lnSpc>
                <a:spcPts val="3008"/>
              </a:lnSpc>
              <a:buFont typeface="Arial"/>
              <a:buChar char="•"/>
            </a:pPr>
            <a:r>
              <a:rPr lang="en-US" sz="2148">
                <a:solidFill>
                  <a:srgbClr val="000000"/>
                </a:solidFill>
                <a:latin typeface="Poppins"/>
              </a:rPr>
              <a:t>The software will utilize a MongoDB database for storing course information, user profiles, and scheduling data, with daily backups and defined data retention policies.</a:t>
            </a:r>
          </a:p>
          <a:p>
            <a:pPr>
              <a:lnSpc>
                <a:spcPts val="3008"/>
              </a:lnSpc>
            </a:pPr>
            <a:r>
              <a:rPr lang="en-US" sz="2148">
                <a:solidFill>
                  <a:srgbClr val="000000"/>
                </a:solidFill>
                <a:latin typeface="Poppins Bold"/>
              </a:rPr>
              <a:t>L</a:t>
            </a:r>
            <a:r>
              <a:rPr lang="en-US" sz="2148">
                <a:solidFill>
                  <a:srgbClr val="000000"/>
                </a:solidFill>
                <a:latin typeface="Poppins Bold"/>
              </a:rPr>
              <a:t>egal Compliance</a:t>
            </a:r>
          </a:p>
          <a:p>
            <a:pPr marL="463910" indent="-231955" lvl="1">
              <a:lnSpc>
                <a:spcPts val="3008"/>
              </a:lnSpc>
              <a:buFont typeface="Arial"/>
              <a:buChar char="•"/>
            </a:pPr>
            <a:r>
              <a:rPr lang="en-US" sz="2148">
                <a:solidFill>
                  <a:srgbClr val="000000"/>
                </a:solidFill>
                <a:latin typeface="Poppins"/>
              </a:rPr>
              <a:t>The software will adhere to relevant data protection regulations (e.g., GDPR or HIPAA), and users will be required to agree to privacy policies and terms of use.</a:t>
            </a:r>
          </a:p>
          <a:p>
            <a:pPr>
              <a:lnSpc>
                <a:spcPts val="3008"/>
              </a:lnSpc>
            </a:pPr>
            <a:r>
              <a:rPr lang="en-US" sz="2148">
                <a:solidFill>
                  <a:srgbClr val="000000"/>
                </a:solidFill>
                <a:latin typeface="Poppins Bold"/>
              </a:rPr>
              <a:t>Cod</a:t>
            </a:r>
            <a:r>
              <a:rPr lang="en-US" sz="2148">
                <a:solidFill>
                  <a:srgbClr val="000000"/>
                </a:solidFill>
                <a:latin typeface="Poppins Bold"/>
              </a:rPr>
              <a:t>e Reusability</a:t>
            </a:r>
          </a:p>
          <a:p>
            <a:pPr marL="463910" indent="-231955" lvl="1">
              <a:lnSpc>
                <a:spcPts val="3008"/>
              </a:lnSpc>
              <a:buFont typeface="Arial"/>
              <a:buChar char="•"/>
            </a:pPr>
            <a:r>
              <a:rPr lang="en-US" sz="2148">
                <a:solidFill>
                  <a:srgbClr val="000000"/>
                </a:solidFill>
                <a:latin typeface="Poppins"/>
              </a:rPr>
              <a:t>The development team will actively seek opportunities to reuse existing code libraries and components, encouraging code reusability and maintaining a repository for future projects to enhance efficiency and reduce development effort.</a:t>
            </a:r>
          </a:p>
          <a:p>
            <a:pPr>
              <a:lnSpc>
                <a:spcPts val="3008"/>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6037215" y="3780138"/>
            <a:ext cx="6213570" cy="2583849"/>
          </a:xfrm>
          <a:prstGeom prst="rect">
            <a:avLst/>
          </a:prstGeom>
        </p:spPr>
        <p:txBody>
          <a:bodyPr anchor="t" rtlCol="false" tIns="0" lIns="0" bIns="0" rIns="0">
            <a:spAutoFit/>
          </a:bodyPr>
          <a:lstStyle/>
          <a:p>
            <a:pPr algn="ctr">
              <a:lnSpc>
                <a:spcPts val="10358"/>
              </a:lnSpc>
              <a:spcBef>
                <a:spcPct val="0"/>
              </a:spcBef>
            </a:pPr>
            <a:r>
              <a:rPr lang="en-US" sz="7398">
                <a:solidFill>
                  <a:srgbClr val="593C8F"/>
                </a:solidFill>
                <a:latin typeface="League Spartan"/>
              </a:rPr>
              <a:t>DESIGN DIAGRAMS</a:t>
            </a:r>
          </a:p>
        </p:txBody>
      </p:sp>
      <p:grpSp>
        <p:nvGrpSpPr>
          <p:cNvPr name="Group 4" id="4"/>
          <p:cNvGrpSpPr/>
          <p:nvPr/>
        </p:nvGrpSpPr>
        <p:grpSpPr>
          <a:xfrm rot="0">
            <a:off x="16524440" y="2754676"/>
            <a:ext cx="290233" cy="5143500"/>
            <a:chOff x="0" y="0"/>
            <a:chExt cx="76440" cy="1354667"/>
          </a:xfrm>
        </p:grpSpPr>
        <p:sp>
          <p:nvSpPr>
            <p:cNvPr name="Freeform 5" id="5"/>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6" id="6"/>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3638861" y="4712469"/>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DFD LEVEL 0 </a:t>
            </a:r>
          </a:p>
        </p:txBody>
      </p:sp>
      <p:sp>
        <p:nvSpPr>
          <p:cNvPr name="AutoShape 4" id="4"/>
          <p:cNvSpPr/>
          <p:nvPr/>
        </p:nvSpPr>
        <p:spPr>
          <a:xfrm flipV="true">
            <a:off x="13639932" y="5450706"/>
            <a:ext cx="3774244"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2545539" y="2571750"/>
            <a:ext cx="290233" cy="5143500"/>
            <a:chOff x="0" y="0"/>
            <a:chExt cx="76440" cy="1354667"/>
          </a:xfrm>
        </p:grpSpPr>
        <p:sp>
          <p:nvSpPr>
            <p:cNvPr name="Freeform 6" id="6"/>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7" id="7"/>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80085" y="1571747"/>
            <a:ext cx="10420550" cy="7105406"/>
          </a:xfrm>
          <a:custGeom>
            <a:avLst/>
            <a:gdLst/>
            <a:ahLst/>
            <a:cxnLst/>
            <a:rect r="r" b="b" t="t" l="l"/>
            <a:pathLst>
              <a:path h="7105406" w="10420550">
                <a:moveTo>
                  <a:pt x="0" y="0"/>
                </a:moveTo>
                <a:lnTo>
                  <a:pt x="10420550" y="0"/>
                </a:lnTo>
                <a:lnTo>
                  <a:pt x="10420550" y="7105406"/>
                </a:lnTo>
                <a:lnTo>
                  <a:pt x="0" y="7105406"/>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2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PURPOSE</a:t>
            </a:r>
          </a:p>
        </p:txBody>
      </p:sp>
      <p:sp>
        <p:nvSpPr>
          <p:cNvPr name="AutoShape 7" id="7"/>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8" id="8"/>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2006676" y="7140102"/>
            <a:ext cx="2807514" cy="2807514"/>
          </a:xfrm>
          <a:custGeom>
            <a:avLst/>
            <a:gdLst/>
            <a:ahLst/>
            <a:cxnLst/>
            <a:rect r="r" b="b" t="t" l="l"/>
            <a:pathLst>
              <a:path h="2807514" w="2807514">
                <a:moveTo>
                  <a:pt x="0" y="0"/>
                </a:moveTo>
                <a:lnTo>
                  <a:pt x="2807514" y="0"/>
                </a:lnTo>
                <a:lnTo>
                  <a:pt x="2807514" y="2807514"/>
                </a:lnTo>
                <a:lnTo>
                  <a:pt x="0" y="2807514"/>
                </a:lnTo>
                <a:lnTo>
                  <a:pt x="0" y="0"/>
                </a:lnTo>
                <a:close/>
              </a:path>
            </a:pathLst>
          </a:custGeom>
          <a:blipFill>
            <a:blip r:embed="rId3"/>
            <a:stretch>
              <a:fillRect l="0" t="0" r="0" b="0"/>
            </a:stretch>
          </a:blipFill>
        </p:spPr>
      </p:sp>
      <p:sp>
        <p:nvSpPr>
          <p:cNvPr name="TextBox 10" id="10"/>
          <p:cNvSpPr txBox="true"/>
          <p:nvPr/>
        </p:nvSpPr>
        <p:spPr>
          <a:xfrm rot="0">
            <a:off x="1029792" y="4022725"/>
            <a:ext cx="12907290" cy="2622550"/>
          </a:xfrm>
          <a:prstGeom prst="rect">
            <a:avLst/>
          </a:prstGeom>
        </p:spPr>
        <p:txBody>
          <a:bodyPr anchor="t" rtlCol="false" tIns="0" lIns="0" bIns="0" rIns="0">
            <a:spAutoFit/>
          </a:bodyPr>
          <a:lstStyle/>
          <a:p>
            <a:pPr algn="just">
              <a:lnSpc>
                <a:spcPts val="3499"/>
              </a:lnSpc>
            </a:pPr>
          </a:p>
          <a:p>
            <a:pPr algn="just" marL="539746" indent="-269873" lvl="1">
              <a:lnSpc>
                <a:spcPts val="3499"/>
              </a:lnSpc>
              <a:buFont typeface="Arial"/>
              <a:buChar char="•"/>
            </a:pPr>
            <a:r>
              <a:rPr lang="en-US" sz="2499">
                <a:solidFill>
                  <a:srgbClr val="000000"/>
                </a:solidFill>
                <a:latin typeface="Archivo Black"/>
              </a:rPr>
              <a:t> to implement an online course registration system in place of manual course registration for university students with a user-friendly interface and in a cost-effective manner</a:t>
            </a:r>
          </a:p>
          <a:p>
            <a:pPr algn="just" marL="539746" indent="-269873" lvl="1">
              <a:lnSpc>
                <a:spcPts val="3499"/>
              </a:lnSpc>
              <a:buFont typeface="Arial"/>
              <a:buChar char="•"/>
            </a:pPr>
            <a:r>
              <a:rPr lang="en-US" sz="2499">
                <a:solidFill>
                  <a:srgbClr val="000000"/>
                </a:solidFill>
                <a:latin typeface="Archivo Black"/>
              </a:rPr>
              <a:t> to develop a timetable generator that can schedule classes across all batches and courses.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3638861" y="4712469"/>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DFD LEVEL 1 </a:t>
            </a:r>
          </a:p>
        </p:txBody>
      </p:sp>
      <p:sp>
        <p:nvSpPr>
          <p:cNvPr name="AutoShape 4" id="4"/>
          <p:cNvSpPr/>
          <p:nvPr/>
        </p:nvSpPr>
        <p:spPr>
          <a:xfrm flipV="true">
            <a:off x="13639932" y="5450706"/>
            <a:ext cx="3774244"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2545539" y="2571750"/>
            <a:ext cx="290233" cy="5143500"/>
            <a:chOff x="0" y="0"/>
            <a:chExt cx="76440" cy="1354667"/>
          </a:xfrm>
        </p:grpSpPr>
        <p:sp>
          <p:nvSpPr>
            <p:cNvPr name="Freeform 6" id="6"/>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7" id="7"/>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77301" y="1261082"/>
            <a:ext cx="11840421" cy="7997218"/>
          </a:xfrm>
          <a:custGeom>
            <a:avLst/>
            <a:gdLst/>
            <a:ahLst/>
            <a:cxnLst/>
            <a:rect r="r" b="b" t="t" l="l"/>
            <a:pathLst>
              <a:path h="7997218" w="11840421">
                <a:moveTo>
                  <a:pt x="0" y="0"/>
                </a:moveTo>
                <a:lnTo>
                  <a:pt x="11840421" y="0"/>
                </a:lnTo>
                <a:lnTo>
                  <a:pt x="11840421" y="7997218"/>
                </a:lnTo>
                <a:lnTo>
                  <a:pt x="0" y="7997218"/>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3638957" y="6231457"/>
            <a:ext cx="3774244"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2545539" y="2571750"/>
            <a:ext cx="290233" cy="5143500"/>
            <a:chOff x="0" y="0"/>
            <a:chExt cx="76440" cy="1354667"/>
          </a:xfrm>
        </p:grpSpPr>
        <p:sp>
          <p:nvSpPr>
            <p:cNvPr name="Freeform 5" id="5"/>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6" id="6"/>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52719" y="557367"/>
            <a:ext cx="11828520" cy="8466252"/>
          </a:xfrm>
          <a:custGeom>
            <a:avLst/>
            <a:gdLst/>
            <a:ahLst/>
            <a:cxnLst/>
            <a:rect r="r" b="b" t="t" l="l"/>
            <a:pathLst>
              <a:path h="8466252" w="11828520">
                <a:moveTo>
                  <a:pt x="0" y="0"/>
                </a:moveTo>
                <a:lnTo>
                  <a:pt x="11828520" y="0"/>
                </a:lnTo>
                <a:lnTo>
                  <a:pt x="11828520" y="8466252"/>
                </a:lnTo>
                <a:lnTo>
                  <a:pt x="0" y="8466252"/>
                </a:lnTo>
                <a:lnTo>
                  <a:pt x="0" y="0"/>
                </a:lnTo>
                <a:close/>
              </a:path>
            </a:pathLst>
          </a:custGeom>
          <a:blipFill>
            <a:blip r:embed="rId3"/>
            <a:stretch>
              <a:fillRect l="-4488" t="0" r="-4488" b="-2771"/>
            </a:stretch>
          </a:blipFill>
        </p:spPr>
      </p:sp>
      <p:sp>
        <p:nvSpPr>
          <p:cNvPr name="TextBox 8" id="8"/>
          <p:cNvSpPr txBox="true"/>
          <p:nvPr/>
        </p:nvSpPr>
        <p:spPr>
          <a:xfrm rot="0">
            <a:off x="13638861" y="4712469"/>
            <a:ext cx="4957463" cy="1499939"/>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USE CASE DIAGRAM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2865520" y="1572614"/>
            <a:ext cx="10694556" cy="7141771"/>
          </a:xfrm>
          <a:custGeom>
            <a:avLst/>
            <a:gdLst/>
            <a:ahLst/>
            <a:cxnLst/>
            <a:rect r="r" b="b" t="t" l="l"/>
            <a:pathLst>
              <a:path h="7141771" w="10694556">
                <a:moveTo>
                  <a:pt x="0" y="0"/>
                </a:moveTo>
                <a:lnTo>
                  <a:pt x="10694556" y="0"/>
                </a:lnTo>
                <a:lnTo>
                  <a:pt x="10694556" y="7141772"/>
                </a:lnTo>
                <a:lnTo>
                  <a:pt x="0" y="7141772"/>
                </a:lnTo>
                <a:lnTo>
                  <a:pt x="0" y="0"/>
                </a:lnTo>
                <a:close/>
              </a:path>
            </a:pathLst>
          </a:custGeom>
          <a:blipFill>
            <a:blip r:embed="rId3"/>
            <a:stretch>
              <a:fillRect l="0" t="0" r="-17414" b="0"/>
            </a:stretch>
          </a:blipFill>
        </p:spPr>
      </p:sp>
      <p:sp>
        <p:nvSpPr>
          <p:cNvPr name="Freeform 4" id="4"/>
          <p:cNvSpPr/>
          <p:nvPr/>
        </p:nvSpPr>
        <p:spPr>
          <a:xfrm flipH="false" flipV="false" rot="0">
            <a:off x="1401212" y="1389858"/>
            <a:ext cx="11626750" cy="7694243"/>
          </a:xfrm>
          <a:custGeom>
            <a:avLst/>
            <a:gdLst/>
            <a:ahLst/>
            <a:cxnLst/>
            <a:rect r="r" b="b" t="t" l="l"/>
            <a:pathLst>
              <a:path h="7694243" w="11626750">
                <a:moveTo>
                  <a:pt x="0" y="0"/>
                </a:moveTo>
                <a:lnTo>
                  <a:pt x="11626749" y="0"/>
                </a:lnTo>
                <a:lnTo>
                  <a:pt x="11626749" y="7694243"/>
                </a:lnTo>
                <a:lnTo>
                  <a:pt x="0" y="7694243"/>
                </a:lnTo>
                <a:lnTo>
                  <a:pt x="0" y="0"/>
                </a:lnTo>
                <a:close/>
              </a:path>
            </a:pathLst>
          </a:custGeom>
          <a:blipFill>
            <a:blip r:embed="rId3"/>
            <a:stretch>
              <a:fillRect l="-15561" t="-14223" r="-18596" b="-1077"/>
            </a:stretch>
          </a:blipFill>
        </p:spPr>
      </p:sp>
      <p:sp>
        <p:nvSpPr>
          <p:cNvPr name="TextBox 5" id="5"/>
          <p:cNvSpPr txBox="true"/>
          <p:nvPr/>
        </p:nvSpPr>
        <p:spPr>
          <a:xfrm rot="0">
            <a:off x="14538278" y="3962908"/>
            <a:ext cx="4957463" cy="1499939"/>
          </a:xfrm>
          <a:prstGeom prst="rect">
            <a:avLst/>
          </a:prstGeom>
        </p:spPr>
        <p:txBody>
          <a:bodyPr anchor="t" rtlCol="false" tIns="0" lIns="0" bIns="0" rIns="0">
            <a:spAutoFit/>
          </a:bodyPr>
          <a:lstStyle/>
          <a:p>
            <a:pPr>
              <a:lnSpc>
                <a:spcPts val="6018"/>
              </a:lnSpc>
            </a:pPr>
            <a:r>
              <a:rPr lang="en-US" sz="4298">
                <a:solidFill>
                  <a:srgbClr val="593C8F"/>
                </a:solidFill>
                <a:latin typeface="League Spartan"/>
              </a:rPr>
              <a:t>UCAD:</a:t>
            </a:r>
          </a:p>
          <a:p>
            <a:pPr>
              <a:lnSpc>
                <a:spcPts val="6018"/>
              </a:lnSpc>
              <a:spcBef>
                <a:spcPct val="0"/>
              </a:spcBef>
            </a:pPr>
            <a:r>
              <a:rPr lang="en-US" sz="4298">
                <a:solidFill>
                  <a:srgbClr val="593C8F"/>
                </a:solidFill>
                <a:latin typeface="League Spartan"/>
              </a:rPr>
              <a:t>STUDENT</a:t>
            </a:r>
          </a:p>
        </p:txBody>
      </p:sp>
      <p:grpSp>
        <p:nvGrpSpPr>
          <p:cNvPr name="Group 6" id="6"/>
          <p:cNvGrpSpPr/>
          <p:nvPr/>
        </p:nvGrpSpPr>
        <p:grpSpPr>
          <a:xfrm rot="0">
            <a:off x="14118385" y="2571750"/>
            <a:ext cx="290233" cy="5143500"/>
            <a:chOff x="0" y="0"/>
            <a:chExt cx="76440" cy="1354667"/>
          </a:xfrm>
        </p:grpSpPr>
        <p:sp>
          <p:nvSpPr>
            <p:cNvPr name="Freeform 7" id="7"/>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8" id="8"/>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V="true">
            <a:off x="14513660" y="5453321"/>
            <a:ext cx="3774244"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463010" y="830324"/>
            <a:ext cx="12176942" cy="8626352"/>
          </a:xfrm>
          <a:custGeom>
            <a:avLst/>
            <a:gdLst/>
            <a:ahLst/>
            <a:cxnLst/>
            <a:rect r="r" b="b" t="t" l="l"/>
            <a:pathLst>
              <a:path h="8626352" w="12176942">
                <a:moveTo>
                  <a:pt x="0" y="0"/>
                </a:moveTo>
                <a:lnTo>
                  <a:pt x="12176942" y="0"/>
                </a:lnTo>
                <a:lnTo>
                  <a:pt x="12176942" y="8626352"/>
                </a:lnTo>
                <a:lnTo>
                  <a:pt x="0" y="8626352"/>
                </a:lnTo>
                <a:lnTo>
                  <a:pt x="0" y="0"/>
                </a:lnTo>
                <a:close/>
              </a:path>
            </a:pathLst>
          </a:custGeom>
          <a:blipFill>
            <a:blip r:embed="rId3"/>
            <a:stretch>
              <a:fillRect l="-3" t="-8858" r="-3844" b="0"/>
            </a:stretch>
          </a:blipFill>
        </p:spPr>
      </p:sp>
      <p:grpSp>
        <p:nvGrpSpPr>
          <p:cNvPr name="Group 4" id="4"/>
          <p:cNvGrpSpPr/>
          <p:nvPr/>
        </p:nvGrpSpPr>
        <p:grpSpPr>
          <a:xfrm rot="0">
            <a:off x="13205642" y="2571750"/>
            <a:ext cx="290233" cy="5143500"/>
            <a:chOff x="0" y="0"/>
            <a:chExt cx="76440" cy="1354667"/>
          </a:xfrm>
        </p:grpSpPr>
        <p:sp>
          <p:nvSpPr>
            <p:cNvPr name="Freeform 5" id="5"/>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6" id="6"/>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flipV="true">
            <a:off x="13730268" y="5668151"/>
            <a:ext cx="3774244" cy="1905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13606419" y="4252275"/>
            <a:ext cx="7796379" cy="1396826"/>
          </a:xfrm>
          <a:prstGeom prst="rect">
            <a:avLst/>
          </a:prstGeom>
        </p:spPr>
        <p:txBody>
          <a:bodyPr anchor="t" rtlCol="false" tIns="0" lIns="0" bIns="0" rIns="0">
            <a:spAutoFit/>
          </a:bodyPr>
          <a:lstStyle/>
          <a:p>
            <a:pPr>
              <a:lnSpc>
                <a:spcPts val="5619"/>
              </a:lnSpc>
            </a:pPr>
            <a:r>
              <a:rPr lang="en-US" sz="4014">
                <a:solidFill>
                  <a:srgbClr val="593C8F"/>
                </a:solidFill>
                <a:latin typeface="League Spartan"/>
              </a:rPr>
              <a:t>UCAD: COURSE</a:t>
            </a:r>
          </a:p>
          <a:p>
            <a:pPr>
              <a:lnSpc>
                <a:spcPts val="5619"/>
              </a:lnSpc>
              <a:spcBef>
                <a:spcPct val="0"/>
              </a:spcBef>
            </a:pPr>
            <a:r>
              <a:rPr lang="en-US" sz="4014">
                <a:solidFill>
                  <a:srgbClr val="593C8F"/>
                </a:solidFill>
                <a:latin typeface="League Spartan"/>
              </a:rPr>
              <a:t> INSTRUCTOR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2060017" y="5683036"/>
            <a:ext cx="3774244"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1315653" y="2689998"/>
            <a:ext cx="290233" cy="5143500"/>
            <a:chOff x="0" y="0"/>
            <a:chExt cx="76440" cy="1354667"/>
          </a:xfrm>
        </p:grpSpPr>
        <p:sp>
          <p:nvSpPr>
            <p:cNvPr name="Freeform 5" id="5"/>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6" id="6"/>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586313" y="520487"/>
            <a:ext cx="4495880" cy="9246027"/>
          </a:xfrm>
          <a:custGeom>
            <a:avLst/>
            <a:gdLst/>
            <a:ahLst/>
            <a:cxnLst/>
            <a:rect r="r" b="b" t="t" l="l"/>
            <a:pathLst>
              <a:path h="9246027" w="4495880">
                <a:moveTo>
                  <a:pt x="0" y="0"/>
                </a:moveTo>
                <a:lnTo>
                  <a:pt x="4495880" y="0"/>
                </a:lnTo>
                <a:lnTo>
                  <a:pt x="4495880" y="9246026"/>
                </a:lnTo>
                <a:lnTo>
                  <a:pt x="0" y="9246026"/>
                </a:lnTo>
                <a:lnTo>
                  <a:pt x="0" y="0"/>
                </a:lnTo>
                <a:close/>
              </a:path>
            </a:pathLst>
          </a:custGeom>
          <a:blipFill>
            <a:blip r:embed="rId3"/>
            <a:stretch>
              <a:fillRect l="0" t="0" r="0" b="0"/>
            </a:stretch>
          </a:blipFill>
        </p:spPr>
      </p:sp>
      <p:sp>
        <p:nvSpPr>
          <p:cNvPr name="TextBox 8" id="8"/>
          <p:cNvSpPr txBox="true"/>
          <p:nvPr/>
        </p:nvSpPr>
        <p:spPr>
          <a:xfrm rot="0">
            <a:off x="12063086" y="4849767"/>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UCAD:ADMIN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3638957" y="6231457"/>
            <a:ext cx="3774244"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2545539" y="2571750"/>
            <a:ext cx="290233" cy="5143500"/>
            <a:chOff x="0" y="0"/>
            <a:chExt cx="76440" cy="1354667"/>
          </a:xfrm>
        </p:grpSpPr>
        <p:sp>
          <p:nvSpPr>
            <p:cNvPr name="Freeform 5" id="5"/>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6" id="6"/>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24981" y="1388084"/>
            <a:ext cx="9937155" cy="7510833"/>
          </a:xfrm>
          <a:custGeom>
            <a:avLst/>
            <a:gdLst/>
            <a:ahLst/>
            <a:cxnLst/>
            <a:rect r="r" b="b" t="t" l="l"/>
            <a:pathLst>
              <a:path h="7510833" w="9937155">
                <a:moveTo>
                  <a:pt x="0" y="0"/>
                </a:moveTo>
                <a:lnTo>
                  <a:pt x="9937155" y="0"/>
                </a:lnTo>
                <a:lnTo>
                  <a:pt x="9937155" y="7510832"/>
                </a:lnTo>
                <a:lnTo>
                  <a:pt x="0" y="7510832"/>
                </a:lnTo>
                <a:lnTo>
                  <a:pt x="0" y="0"/>
                </a:lnTo>
                <a:close/>
              </a:path>
            </a:pathLst>
          </a:custGeom>
          <a:blipFill>
            <a:blip r:embed="rId3"/>
            <a:stretch>
              <a:fillRect l="0" t="0" r="0" b="0"/>
            </a:stretch>
          </a:blipFill>
        </p:spPr>
      </p:sp>
      <p:sp>
        <p:nvSpPr>
          <p:cNvPr name="TextBox 8" id="8"/>
          <p:cNvSpPr txBox="true"/>
          <p:nvPr/>
        </p:nvSpPr>
        <p:spPr>
          <a:xfrm rot="0">
            <a:off x="13638861" y="4712469"/>
            <a:ext cx="4112839" cy="1499939"/>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CLASS DIAGRAM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3638957" y="6231457"/>
            <a:ext cx="3774244"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2545539" y="2571750"/>
            <a:ext cx="290233" cy="5143500"/>
            <a:chOff x="0" y="0"/>
            <a:chExt cx="76440" cy="1354667"/>
          </a:xfrm>
        </p:grpSpPr>
        <p:sp>
          <p:nvSpPr>
            <p:cNvPr name="Freeform 5" id="5"/>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6" id="6"/>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90449" y="693933"/>
            <a:ext cx="10914287" cy="9154358"/>
          </a:xfrm>
          <a:custGeom>
            <a:avLst/>
            <a:gdLst/>
            <a:ahLst/>
            <a:cxnLst/>
            <a:rect r="r" b="b" t="t" l="l"/>
            <a:pathLst>
              <a:path h="9154358" w="10914287">
                <a:moveTo>
                  <a:pt x="0" y="0"/>
                </a:moveTo>
                <a:lnTo>
                  <a:pt x="10914287" y="0"/>
                </a:lnTo>
                <a:lnTo>
                  <a:pt x="10914287" y="9154358"/>
                </a:lnTo>
                <a:lnTo>
                  <a:pt x="0" y="9154358"/>
                </a:lnTo>
                <a:lnTo>
                  <a:pt x="0" y="0"/>
                </a:lnTo>
                <a:close/>
              </a:path>
            </a:pathLst>
          </a:custGeom>
          <a:blipFill>
            <a:blip r:embed="rId3"/>
            <a:stretch>
              <a:fillRect l="0" t="0" r="0" b="0"/>
            </a:stretch>
          </a:blipFill>
        </p:spPr>
      </p:sp>
      <p:sp>
        <p:nvSpPr>
          <p:cNvPr name="TextBox 8" id="8"/>
          <p:cNvSpPr txBox="true"/>
          <p:nvPr/>
        </p:nvSpPr>
        <p:spPr>
          <a:xfrm rot="0">
            <a:off x="13638861" y="3950768"/>
            <a:ext cx="4112839" cy="2261639"/>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SEQUENCE DIAGRAM-LOGIN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3638957" y="6231457"/>
            <a:ext cx="3774244"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2545539" y="2571750"/>
            <a:ext cx="290233" cy="5143500"/>
            <a:chOff x="0" y="0"/>
            <a:chExt cx="76440" cy="1354667"/>
          </a:xfrm>
        </p:grpSpPr>
        <p:sp>
          <p:nvSpPr>
            <p:cNvPr name="Freeform 5" id="5"/>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6" id="6"/>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59485" y="1150829"/>
            <a:ext cx="11085954" cy="7947243"/>
          </a:xfrm>
          <a:custGeom>
            <a:avLst/>
            <a:gdLst/>
            <a:ahLst/>
            <a:cxnLst/>
            <a:rect r="r" b="b" t="t" l="l"/>
            <a:pathLst>
              <a:path h="7947243" w="11085954">
                <a:moveTo>
                  <a:pt x="0" y="0"/>
                </a:moveTo>
                <a:lnTo>
                  <a:pt x="11085954" y="0"/>
                </a:lnTo>
                <a:lnTo>
                  <a:pt x="11085954" y="7947243"/>
                </a:lnTo>
                <a:lnTo>
                  <a:pt x="0" y="7947243"/>
                </a:lnTo>
                <a:lnTo>
                  <a:pt x="0" y="0"/>
                </a:lnTo>
                <a:close/>
              </a:path>
            </a:pathLst>
          </a:custGeom>
          <a:blipFill>
            <a:blip r:embed="rId3"/>
            <a:stretch>
              <a:fillRect l="0" t="0" r="0" b="0"/>
            </a:stretch>
          </a:blipFill>
        </p:spPr>
      </p:sp>
      <p:sp>
        <p:nvSpPr>
          <p:cNvPr name="TextBox 8" id="8"/>
          <p:cNvSpPr txBox="true"/>
          <p:nvPr/>
        </p:nvSpPr>
        <p:spPr>
          <a:xfrm rot="0">
            <a:off x="13638861" y="3950768"/>
            <a:ext cx="4112839" cy="2261639"/>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SEQUENCE DIAGRAM-STUDENT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3638957" y="6231457"/>
            <a:ext cx="3774244"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2545539" y="2571750"/>
            <a:ext cx="290233" cy="5143500"/>
            <a:chOff x="0" y="0"/>
            <a:chExt cx="76440" cy="1354667"/>
          </a:xfrm>
        </p:grpSpPr>
        <p:sp>
          <p:nvSpPr>
            <p:cNvPr name="Freeform 5" id="5"/>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6" id="6"/>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929320" y="-65022"/>
            <a:ext cx="10825644" cy="10352022"/>
          </a:xfrm>
          <a:custGeom>
            <a:avLst/>
            <a:gdLst/>
            <a:ahLst/>
            <a:cxnLst/>
            <a:rect r="r" b="b" t="t" l="l"/>
            <a:pathLst>
              <a:path h="10352022" w="10825644">
                <a:moveTo>
                  <a:pt x="0" y="0"/>
                </a:moveTo>
                <a:lnTo>
                  <a:pt x="10825644" y="0"/>
                </a:lnTo>
                <a:lnTo>
                  <a:pt x="10825644" y="10352022"/>
                </a:lnTo>
                <a:lnTo>
                  <a:pt x="0" y="10352022"/>
                </a:lnTo>
                <a:lnTo>
                  <a:pt x="0" y="0"/>
                </a:lnTo>
                <a:close/>
              </a:path>
            </a:pathLst>
          </a:custGeom>
          <a:blipFill>
            <a:blip r:embed="rId3"/>
            <a:stretch>
              <a:fillRect l="0" t="0" r="0" b="0"/>
            </a:stretch>
          </a:blipFill>
        </p:spPr>
      </p:sp>
      <p:sp>
        <p:nvSpPr>
          <p:cNvPr name="TextBox 8" id="8"/>
          <p:cNvSpPr txBox="true"/>
          <p:nvPr/>
        </p:nvSpPr>
        <p:spPr>
          <a:xfrm rot="0">
            <a:off x="13629336" y="3950768"/>
            <a:ext cx="4112839" cy="2261639"/>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SEQUENCE DIAGRAM-ADMIN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3638957" y="6231457"/>
            <a:ext cx="3774244"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2545539" y="2571750"/>
            <a:ext cx="290233" cy="5143500"/>
            <a:chOff x="0" y="0"/>
            <a:chExt cx="76440" cy="1354667"/>
          </a:xfrm>
        </p:grpSpPr>
        <p:sp>
          <p:nvSpPr>
            <p:cNvPr name="Freeform 5" id="5"/>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6" id="6"/>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65265" y="1854457"/>
            <a:ext cx="11465074" cy="6578086"/>
          </a:xfrm>
          <a:custGeom>
            <a:avLst/>
            <a:gdLst/>
            <a:ahLst/>
            <a:cxnLst/>
            <a:rect r="r" b="b" t="t" l="l"/>
            <a:pathLst>
              <a:path h="6578086" w="11465074">
                <a:moveTo>
                  <a:pt x="0" y="0"/>
                </a:moveTo>
                <a:lnTo>
                  <a:pt x="11465075" y="0"/>
                </a:lnTo>
                <a:lnTo>
                  <a:pt x="11465075" y="6578086"/>
                </a:lnTo>
                <a:lnTo>
                  <a:pt x="0" y="6578086"/>
                </a:lnTo>
                <a:lnTo>
                  <a:pt x="0" y="0"/>
                </a:lnTo>
                <a:close/>
              </a:path>
            </a:pathLst>
          </a:custGeom>
          <a:blipFill>
            <a:blip r:embed="rId3"/>
            <a:stretch>
              <a:fillRect l="0" t="0" r="0" b="0"/>
            </a:stretch>
          </a:blipFill>
        </p:spPr>
      </p:sp>
      <p:sp>
        <p:nvSpPr>
          <p:cNvPr name="TextBox 8" id="8"/>
          <p:cNvSpPr txBox="true"/>
          <p:nvPr/>
        </p:nvSpPr>
        <p:spPr>
          <a:xfrm rot="0">
            <a:off x="13638861" y="3189067"/>
            <a:ext cx="4112839" cy="3023340"/>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SEQUENCE DIAGRAM-COURSE INSTRUCTOR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20" y="1513871"/>
            <a:ext cx="6417963" cy="738238"/>
          </a:xfrm>
          <a:prstGeom prst="rect">
            <a:avLst/>
          </a:prstGeom>
        </p:spPr>
        <p:txBody>
          <a:bodyPr anchor="t" rtlCol="false" tIns="0" lIns="0" bIns="0" rIns="0">
            <a:spAutoFit/>
          </a:bodyPr>
          <a:lstStyle/>
          <a:p>
            <a:pPr>
              <a:lnSpc>
                <a:spcPts val="6018"/>
              </a:lnSpc>
              <a:spcBef>
                <a:spcPct val="0"/>
              </a:spcBef>
            </a:pPr>
            <a:r>
              <a:rPr lang="en-US" sz="4298">
                <a:solidFill>
                  <a:srgbClr val="FFFFFF"/>
                </a:solidFill>
                <a:latin typeface="League Spartan"/>
              </a:rPr>
              <a:t>PRODUCT SCOPE</a:t>
            </a:r>
          </a:p>
        </p:txBody>
      </p:sp>
      <p:sp>
        <p:nvSpPr>
          <p:cNvPr name="AutoShape 6" id="6"/>
          <p:cNvSpPr/>
          <p:nvPr/>
        </p:nvSpPr>
        <p:spPr>
          <a:xfrm flipV="true">
            <a:off x="1029792" y="2233059"/>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8583333" y="1209088"/>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679" t="0" r="-1679"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1028700" y="3247945"/>
            <a:ext cx="6112251" cy="5829967"/>
          </a:xfrm>
          <a:prstGeom prst="rect">
            <a:avLst/>
          </a:prstGeom>
        </p:spPr>
        <p:txBody>
          <a:bodyPr anchor="t" rtlCol="false" tIns="0" lIns="0" bIns="0" rIns="0">
            <a:spAutoFit/>
          </a:bodyPr>
          <a:lstStyle/>
          <a:p>
            <a:pPr marL="399142" indent="-199571" lvl="1">
              <a:lnSpc>
                <a:spcPts val="2588"/>
              </a:lnSpc>
              <a:buFont typeface="Arial"/>
              <a:buChar char="•"/>
            </a:pPr>
            <a:r>
              <a:rPr lang="en-US" sz="1848">
                <a:solidFill>
                  <a:srgbClr val="FFFFFF"/>
                </a:solidFill>
                <a:latin typeface="Poppins"/>
              </a:rPr>
              <a:t>The project aims to develop an Online Course Registration System that ensures user-friendliness for both students and administrators, allowing only fee-paid students to register for courses, select program electives, and enabling faculty to manage their teaching assignments and student grades.</a:t>
            </a:r>
          </a:p>
          <a:p>
            <a:pPr marL="399142" indent="-199571" lvl="1">
              <a:lnSpc>
                <a:spcPts val="2588"/>
              </a:lnSpc>
              <a:buFont typeface="Arial"/>
              <a:buChar char="•"/>
            </a:pPr>
            <a:r>
              <a:rPr lang="en-US" sz="1848">
                <a:solidFill>
                  <a:srgbClr val="FFFFFF"/>
                </a:solidFill>
                <a:latin typeface="Poppins"/>
              </a:rPr>
              <a:t>Additionally, a timetable generator will automate the scheduling of lectures, ensuring breaks for students and lecturers, and avoiding schedule conflicts, providing efficient management of academic timetables.</a:t>
            </a:r>
          </a:p>
          <a:p>
            <a:pPr marL="399142" indent="-199571" lvl="1">
              <a:lnSpc>
                <a:spcPts val="2588"/>
              </a:lnSpc>
              <a:buFont typeface="Arial"/>
              <a:buChar char="•"/>
            </a:pPr>
            <a:r>
              <a:rPr lang="en-US" sz="1848">
                <a:solidFill>
                  <a:srgbClr val="FFFFFF"/>
                </a:solidFill>
                <a:latin typeface="Poppins"/>
              </a:rPr>
              <a:t>The integrated system offers comprehensive record-keeping capabilities for the institution, including student records, course information, and fee management, streamlining administrative tasks and enhancing overall educational efficiency.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13747242" y="5541589"/>
            <a:ext cx="3774244"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2545539" y="2571750"/>
            <a:ext cx="290233" cy="5143500"/>
            <a:chOff x="0" y="0"/>
            <a:chExt cx="76440" cy="1354667"/>
          </a:xfrm>
        </p:grpSpPr>
        <p:sp>
          <p:nvSpPr>
            <p:cNvPr name="Freeform 5" id="5"/>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6" id="6"/>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818629" y="1367664"/>
            <a:ext cx="11236487" cy="7331808"/>
          </a:xfrm>
          <a:custGeom>
            <a:avLst/>
            <a:gdLst/>
            <a:ahLst/>
            <a:cxnLst/>
            <a:rect r="r" b="b" t="t" l="l"/>
            <a:pathLst>
              <a:path h="7331808" w="11236487">
                <a:moveTo>
                  <a:pt x="0" y="0"/>
                </a:moveTo>
                <a:lnTo>
                  <a:pt x="11236487" y="0"/>
                </a:lnTo>
                <a:lnTo>
                  <a:pt x="11236487" y="7331808"/>
                </a:lnTo>
                <a:lnTo>
                  <a:pt x="0" y="7331808"/>
                </a:lnTo>
                <a:lnTo>
                  <a:pt x="0" y="0"/>
                </a:lnTo>
                <a:close/>
              </a:path>
            </a:pathLst>
          </a:custGeom>
          <a:blipFill>
            <a:blip r:embed="rId3"/>
            <a:stretch>
              <a:fillRect l="0" t="0" r="0" b="0"/>
            </a:stretch>
          </a:blipFill>
        </p:spPr>
      </p:sp>
      <p:sp>
        <p:nvSpPr>
          <p:cNvPr name="TextBox 8" id="8"/>
          <p:cNvSpPr txBox="true"/>
          <p:nvPr/>
        </p:nvSpPr>
        <p:spPr>
          <a:xfrm rot="0">
            <a:off x="13747146" y="4621587"/>
            <a:ext cx="4112839"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ER DIAGRAM</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18288000" cy="5143500"/>
            <a:chOff x="0" y="0"/>
            <a:chExt cx="4816593" cy="1354667"/>
          </a:xfrm>
        </p:grpSpPr>
        <p:sp>
          <p:nvSpPr>
            <p:cNvPr name="Freeform 3" id="3"/>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FFFFFF">
                <a:alpha val="90980"/>
              </a:srgbClr>
            </a:solidFill>
          </p:spPr>
        </p:sp>
        <p:sp>
          <p:nvSpPr>
            <p:cNvPr name="TextBox 4" id="4"/>
            <p:cNvSpPr txBox="true"/>
            <p:nvPr/>
          </p:nvSpPr>
          <p:spPr>
            <a:xfrm>
              <a:off x="0" y="-47625"/>
              <a:ext cx="4816593" cy="140229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072171" y="5407431"/>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rPr>
              <a:t>THANK YOU</a:t>
            </a:r>
          </a:p>
        </p:txBody>
      </p:sp>
      <p:sp>
        <p:nvSpPr>
          <p:cNvPr name="AutoShape 6" id="6"/>
          <p:cNvSpPr/>
          <p:nvPr/>
        </p:nvSpPr>
        <p:spPr>
          <a:xfrm>
            <a:off x="5897880" y="6801636"/>
            <a:ext cx="6492240" cy="0"/>
          </a:xfrm>
          <a:prstGeom prst="line">
            <a:avLst/>
          </a:prstGeom>
          <a:ln cap="flat" w="38100">
            <a:solidFill>
              <a:srgbClr val="000000"/>
            </a:solidFill>
            <a:prstDash val="solid"/>
            <a:headEnd type="none" len="sm" w="sm"/>
            <a:tailEnd type="none" len="sm" w="sm"/>
          </a:ln>
        </p:spPr>
      </p:sp>
      <p:grpSp>
        <p:nvGrpSpPr>
          <p:cNvPr name="Group 7" id="7"/>
          <p:cNvGrpSpPr>
            <a:grpSpLocks noChangeAspect="true"/>
          </p:cNvGrpSpPr>
          <p:nvPr/>
        </p:nvGrpSpPr>
        <p:grpSpPr>
          <a:xfrm rot="0">
            <a:off x="4308701" y="2821906"/>
            <a:ext cx="2195482" cy="2195474"/>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14004" r="0" b="-14004"/>
              </a:stretch>
            </a:blipFill>
          </p:spPr>
        </p:sp>
      </p:grpSp>
      <p:grpSp>
        <p:nvGrpSpPr>
          <p:cNvPr name="Group 9" id="9"/>
          <p:cNvGrpSpPr>
            <a:grpSpLocks noChangeAspect="true"/>
          </p:cNvGrpSpPr>
          <p:nvPr/>
        </p:nvGrpSpPr>
        <p:grpSpPr>
          <a:xfrm rot="0">
            <a:off x="855918" y="2821906"/>
            <a:ext cx="2195482" cy="2195474"/>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grpSp>
        <p:nvGrpSpPr>
          <p:cNvPr name="Group 11" id="11"/>
          <p:cNvGrpSpPr>
            <a:grpSpLocks noChangeAspect="true"/>
          </p:cNvGrpSpPr>
          <p:nvPr/>
        </p:nvGrpSpPr>
        <p:grpSpPr>
          <a:xfrm rot="0">
            <a:off x="14668585" y="2821906"/>
            <a:ext cx="2195482" cy="2195474"/>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5214" t="0" r="-5214" b="0"/>
              </a:stretch>
            </a:blipFill>
          </p:spPr>
        </p:sp>
      </p:grpSp>
      <p:grpSp>
        <p:nvGrpSpPr>
          <p:cNvPr name="Group 13" id="13"/>
          <p:cNvGrpSpPr>
            <a:grpSpLocks noChangeAspect="true"/>
          </p:cNvGrpSpPr>
          <p:nvPr/>
        </p:nvGrpSpPr>
        <p:grpSpPr>
          <a:xfrm rot="0">
            <a:off x="11292379" y="2821906"/>
            <a:ext cx="2195482" cy="2195474"/>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6666" r="0" b="-16666"/>
              </a:stretch>
            </a:blipFill>
          </p:spPr>
        </p:sp>
      </p:grpSp>
      <p:grpSp>
        <p:nvGrpSpPr>
          <p:cNvPr name="Group 15" id="15"/>
          <p:cNvGrpSpPr>
            <a:grpSpLocks noChangeAspect="true"/>
          </p:cNvGrpSpPr>
          <p:nvPr/>
        </p:nvGrpSpPr>
        <p:grpSpPr>
          <a:xfrm rot="0">
            <a:off x="7761483" y="2821906"/>
            <a:ext cx="2195482" cy="2195474"/>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65374"/>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3380991" y="1822886"/>
            <a:ext cx="6850715"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PRODUCT PERSPECTIVE</a:t>
            </a:r>
          </a:p>
        </p:txBody>
      </p:sp>
      <p:sp>
        <p:nvSpPr>
          <p:cNvPr name="AutoShape 4" id="4"/>
          <p:cNvSpPr/>
          <p:nvPr/>
        </p:nvSpPr>
        <p:spPr>
          <a:xfrm>
            <a:off x="3380991" y="2542074"/>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037253" y="1116529"/>
            <a:ext cx="5993196" cy="8053941"/>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9387" t="0" r="-25568"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Freeform 11" id="11"/>
          <p:cNvSpPr/>
          <p:nvPr/>
        </p:nvSpPr>
        <p:spPr>
          <a:xfrm flipH="false" flipV="false" rot="0">
            <a:off x="3912448" y="9258300"/>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3380991" y="3042209"/>
            <a:ext cx="6983430" cy="5999955"/>
          </a:xfrm>
          <a:prstGeom prst="rect">
            <a:avLst/>
          </a:prstGeom>
        </p:spPr>
        <p:txBody>
          <a:bodyPr anchor="t" rtlCol="false" tIns="0" lIns="0" bIns="0" rIns="0">
            <a:spAutoFit/>
          </a:bodyPr>
          <a:lstStyle/>
          <a:p>
            <a:pPr marL="411573" indent="-205786" lvl="1">
              <a:lnSpc>
                <a:spcPts val="2668"/>
              </a:lnSpc>
              <a:buFont typeface="Arial"/>
              <a:buChar char="•"/>
            </a:pPr>
            <a:r>
              <a:rPr lang="en-US" sz="1906">
                <a:solidFill>
                  <a:srgbClr val="000000"/>
                </a:solidFill>
                <a:latin typeface="Poppins"/>
              </a:rPr>
              <a:t>The project involves creating a user-friendly Online Course Registration System and a Time Table Generator to replace manual processes, offering easy access and reducing errors, resulting in improved efficiency and cost-effectiveness for college-level registration tasks.</a:t>
            </a:r>
          </a:p>
          <a:p>
            <a:pPr marL="411573" indent="-205786" lvl="1">
              <a:lnSpc>
                <a:spcPts val="2668"/>
              </a:lnSpc>
              <a:buFont typeface="Arial"/>
              <a:buChar char="•"/>
            </a:pPr>
            <a:r>
              <a:rPr lang="en-US" sz="1906">
                <a:solidFill>
                  <a:srgbClr val="000000"/>
                </a:solidFill>
                <a:latin typeface="Poppins"/>
              </a:rPr>
              <a:t>The Online Course Registration System addresses the challenge of handling large-scale physical file systems, providing attractive interfaces and streamlined functions, ultimately enhancing the overall registration experience for students and administrators.</a:t>
            </a:r>
          </a:p>
          <a:p>
            <a:pPr marL="411573" indent="-205786" lvl="1">
              <a:lnSpc>
                <a:spcPts val="2668"/>
              </a:lnSpc>
              <a:buFont typeface="Arial"/>
              <a:buChar char="•"/>
            </a:pPr>
            <a:r>
              <a:rPr lang="en-US" sz="1906">
                <a:solidFill>
                  <a:srgbClr val="000000"/>
                </a:solidFill>
                <a:latin typeface="Poppins"/>
              </a:rPr>
              <a:t>The Time Table Generator automates the complex task of scheduling lectures by incorporating course, faculty, and lecture hall details, optimizing the allocation of resources and ensuring that breaks are scheduled appropriately, thereby increasing operational efficiency.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8720" y="1494821"/>
            <a:ext cx="65449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PRODUCT FUNCTIONS</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a:off x="1029792" y="2252109"/>
            <a:ext cx="2618740"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15201900" y="0"/>
            <a:ext cx="3086100" cy="10287000"/>
            <a:chOff x="0" y="0"/>
            <a:chExt cx="812800" cy="2709333"/>
          </a:xfrm>
        </p:grpSpPr>
        <p:sp>
          <p:nvSpPr>
            <p:cNvPr name="Freeform 7" id="7"/>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8" id="8"/>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7649" y="9258300"/>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802872" y="2807390"/>
            <a:ext cx="4403820" cy="4403820"/>
          </a:xfrm>
          <a:custGeom>
            <a:avLst/>
            <a:gdLst/>
            <a:ahLst/>
            <a:cxnLst/>
            <a:rect r="r" b="b" t="t" l="l"/>
            <a:pathLst>
              <a:path h="4403820" w="4403820">
                <a:moveTo>
                  <a:pt x="0" y="0"/>
                </a:moveTo>
                <a:lnTo>
                  <a:pt x="4403820" y="0"/>
                </a:lnTo>
                <a:lnTo>
                  <a:pt x="4403820" y="4403820"/>
                </a:lnTo>
                <a:lnTo>
                  <a:pt x="0" y="4403820"/>
                </a:lnTo>
                <a:lnTo>
                  <a:pt x="0" y="0"/>
                </a:lnTo>
                <a:close/>
              </a:path>
            </a:pathLst>
          </a:custGeom>
          <a:blipFill>
            <a:blip r:embed="rId5"/>
            <a:stretch>
              <a:fillRect l="0" t="0" r="0" b="0"/>
            </a:stretch>
          </a:blipFill>
        </p:spPr>
      </p:sp>
      <p:sp>
        <p:nvSpPr>
          <p:cNvPr name="TextBox 11" id="11"/>
          <p:cNvSpPr txBox="true"/>
          <p:nvPr/>
        </p:nvSpPr>
        <p:spPr>
          <a:xfrm rot="0">
            <a:off x="1029792" y="2759765"/>
            <a:ext cx="8299610" cy="612807"/>
          </a:xfrm>
          <a:prstGeom prst="rect">
            <a:avLst/>
          </a:prstGeom>
        </p:spPr>
        <p:txBody>
          <a:bodyPr anchor="t" rtlCol="false" tIns="0" lIns="0" bIns="0" rIns="0">
            <a:spAutoFit/>
          </a:bodyPr>
          <a:lstStyle/>
          <a:p>
            <a:pPr marL="377552" indent="-188776" lvl="1">
              <a:lnSpc>
                <a:spcPts val="2448"/>
              </a:lnSpc>
              <a:buFont typeface="Arial"/>
              <a:buChar char="•"/>
            </a:pPr>
            <a:r>
              <a:rPr lang="en-US" sz="1748">
                <a:solidFill>
                  <a:srgbClr val="000000"/>
                </a:solidFill>
                <a:latin typeface="Poppins"/>
              </a:rPr>
              <a:t>Authentication will be done through username and password for both admins and students separately.</a:t>
            </a:r>
          </a:p>
        </p:txBody>
      </p:sp>
      <p:sp>
        <p:nvSpPr>
          <p:cNvPr name="TextBox 12" id="12"/>
          <p:cNvSpPr txBox="true"/>
          <p:nvPr/>
        </p:nvSpPr>
        <p:spPr>
          <a:xfrm rot="0">
            <a:off x="1027649" y="3524972"/>
            <a:ext cx="8819378" cy="917607"/>
          </a:xfrm>
          <a:prstGeom prst="rect">
            <a:avLst/>
          </a:prstGeom>
        </p:spPr>
        <p:txBody>
          <a:bodyPr anchor="t" rtlCol="false" tIns="0" lIns="0" bIns="0" rIns="0">
            <a:spAutoFit/>
          </a:bodyPr>
          <a:lstStyle/>
          <a:p>
            <a:pPr marL="377552" indent="-188776" lvl="1">
              <a:lnSpc>
                <a:spcPts val="2448"/>
              </a:lnSpc>
              <a:buFont typeface="Arial"/>
              <a:buChar char="•"/>
            </a:pPr>
            <a:r>
              <a:rPr lang="en-US" sz="1748">
                <a:solidFill>
                  <a:srgbClr val="000000"/>
                </a:solidFill>
                <a:latin typeface="Poppins"/>
              </a:rPr>
              <a:t>The administrator can choose from three options add/ delete/ modify courses available; initiate the registration process; and generate a timetable based on the added courses.</a:t>
            </a:r>
          </a:p>
        </p:txBody>
      </p:sp>
      <p:sp>
        <p:nvSpPr>
          <p:cNvPr name="TextBox 13" id="13"/>
          <p:cNvSpPr txBox="true"/>
          <p:nvPr/>
        </p:nvSpPr>
        <p:spPr>
          <a:xfrm rot="0">
            <a:off x="1027649" y="4594979"/>
            <a:ext cx="8116351" cy="612807"/>
          </a:xfrm>
          <a:prstGeom prst="rect">
            <a:avLst/>
          </a:prstGeom>
        </p:spPr>
        <p:txBody>
          <a:bodyPr anchor="t" rtlCol="false" tIns="0" lIns="0" bIns="0" rIns="0">
            <a:spAutoFit/>
          </a:bodyPr>
          <a:lstStyle/>
          <a:p>
            <a:pPr marL="377552" indent="-188776" lvl="1">
              <a:lnSpc>
                <a:spcPts val="2448"/>
              </a:lnSpc>
              <a:buFont typeface="Arial"/>
              <a:buChar char="•"/>
            </a:pPr>
            <a:r>
              <a:rPr lang="en-US" sz="1748">
                <a:solidFill>
                  <a:srgbClr val="000000"/>
                </a:solidFill>
                <a:latin typeface="Poppins"/>
              </a:rPr>
              <a:t>Admin will add details regarding courses available for registration and register students in their respective core courses.</a:t>
            </a:r>
          </a:p>
        </p:txBody>
      </p:sp>
      <p:sp>
        <p:nvSpPr>
          <p:cNvPr name="TextBox 14" id="14"/>
          <p:cNvSpPr txBox="true"/>
          <p:nvPr/>
        </p:nvSpPr>
        <p:spPr>
          <a:xfrm rot="0">
            <a:off x="1027649" y="5357507"/>
            <a:ext cx="8819378" cy="3660807"/>
          </a:xfrm>
          <a:prstGeom prst="rect">
            <a:avLst/>
          </a:prstGeom>
        </p:spPr>
        <p:txBody>
          <a:bodyPr anchor="t" rtlCol="false" tIns="0" lIns="0" bIns="0" rIns="0">
            <a:spAutoFit/>
          </a:bodyPr>
          <a:lstStyle/>
          <a:p>
            <a:pPr marL="377552" indent="-188776" lvl="1">
              <a:lnSpc>
                <a:spcPts val="2448"/>
              </a:lnSpc>
              <a:buFont typeface="Arial"/>
              <a:buChar char="•"/>
            </a:pPr>
            <a:r>
              <a:rPr lang="en-US" sz="1748">
                <a:solidFill>
                  <a:srgbClr val="000000"/>
                </a:solidFill>
                <a:latin typeface="Poppins"/>
              </a:rPr>
              <a:t>Students will verify their details, choose whether to drop or add a course, and will get a confirmation slip/ course registration slip as an acknowledgment.</a:t>
            </a:r>
          </a:p>
          <a:p>
            <a:pPr marL="377552" indent="-188776" lvl="1">
              <a:lnSpc>
                <a:spcPts val="2448"/>
              </a:lnSpc>
              <a:buFont typeface="Arial"/>
              <a:buChar char="•"/>
            </a:pPr>
            <a:r>
              <a:rPr lang="en-US" sz="1748">
                <a:solidFill>
                  <a:srgbClr val="000000"/>
                </a:solidFill>
                <a:latin typeface="Poppins"/>
              </a:rPr>
              <a:t>Proof will be provided in the form of a registration report once the process has been submitted and terminated.</a:t>
            </a:r>
          </a:p>
          <a:p>
            <a:pPr marL="377552" indent="-188776" lvl="1">
              <a:lnSpc>
                <a:spcPts val="2448"/>
              </a:lnSpc>
              <a:buFont typeface="Arial"/>
              <a:buChar char="•"/>
            </a:pPr>
            <a:r>
              <a:rPr lang="en-US" sz="1748">
                <a:solidFill>
                  <a:srgbClr val="000000"/>
                </a:solidFill>
                <a:latin typeface="Poppins"/>
              </a:rPr>
              <a:t>The course instructor, with her/his credentials, can access the list and details of registered students.</a:t>
            </a:r>
          </a:p>
          <a:p>
            <a:pPr marL="377552" indent="-188776" lvl="1">
              <a:lnSpc>
                <a:spcPts val="2448"/>
              </a:lnSpc>
              <a:buFont typeface="Arial"/>
              <a:buChar char="•"/>
            </a:pPr>
            <a:r>
              <a:rPr lang="en-US" sz="1748">
                <a:solidFill>
                  <a:srgbClr val="000000"/>
                </a:solidFill>
                <a:latin typeface="Poppins"/>
              </a:rPr>
              <a:t>The Timetable generator will generate a timetable based on the data received through the process of Course registration, i.e., the number of students registered per course and the availability of lecture halls and lecturers</a:t>
            </a:r>
          </a:p>
          <a:p>
            <a:pPr>
              <a:lnSpc>
                <a:spcPts val="244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grpSp>
        <p:nvGrpSpPr>
          <p:cNvPr name="Group 3" id="3"/>
          <p:cNvGrpSpPr/>
          <p:nvPr/>
        </p:nvGrpSpPr>
        <p:grpSpPr>
          <a:xfrm rot="0">
            <a:off x="526676" y="1553870"/>
            <a:ext cx="290233" cy="5143500"/>
            <a:chOff x="0" y="0"/>
            <a:chExt cx="76440" cy="1354667"/>
          </a:xfrm>
        </p:grpSpPr>
        <p:sp>
          <p:nvSpPr>
            <p:cNvPr name="Freeform 4" id="4"/>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5" id="5"/>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2728591"/>
            <a:ext cx="7776492" cy="4958166"/>
          </a:xfrm>
          <a:custGeom>
            <a:avLst/>
            <a:gdLst/>
            <a:ahLst/>
            <a:cxnLst/>
            <a:rect r="r" b="b" t="t" l="l"/>
            <a:pathLst>
              <a:path h="4958166" w="7776492">
                <a:moveTo>
                  <a:pt x="0" y="0"/>
                </a:moveTo>
                <a:lnTo>
                  <a:pt x="7776492" y="0"/>
                </a:lnTo>
                <a:lnTo>
                  <a:pt x="7776492" y="4958166"/>
                </a:lnTo>
                <a:lnTo>
                  <a:pt x="0" y="4958166"/>
                </a:lnTo>
                <a:lnTo>
                  <a:pt x="0" y="0"/>
                </a:lnTo>
                <a:close/>
              </a:path>
            </a:pathLst>
          </a:custGeom>
          <a:blipFill>
            <a:blip r:embed="rId3"/>
            <a:stretch>
              <a:fillRect l="0" t="0" r="0" b="0"/>
            </a:stretch>
          </a:blipFill>
        </p:spPr>
      </p:sp>
      <p:sp>
        <p:nvSpPr>
          <p:cNvPr name="Freeform 7" id="7"/>
          <p:cNvSpPr/>
          <p:nvPr/>
        </p:nvSpPr>
        <p:spPr>
          <a:xfrm flipH="false" flipV="false" rot="0">
            <a:off x="9533808" y="2728591"/>
            <a:ext cx="7725492" cy="4925649"/>
          </a:xfrm>
          <a:custGeom>
            <a:avLst/>
            <a:gdLst/>
            <a:ahLst/>
            <a:cxnLst/>
            <a:rect r="r" b="b" t="t" l="l"/>
            <a:pathLst>
              <a:path h="4925649" w="7725492">
                <a:moveTo>
                  <a:pt x="0" y="0"/>
                </a:moveTo>
                <a:lnTo>
                  <a:pt x="7725492" y="0"/>
                </a:lnTo>
                <a:lnTo>
                  <a:pt x="7725492" y="4925649"/>
                </a:lnTo>
                <a:lnTo>
                  <a:pt x="0" y="4925649"/>
                </a:lnTo>
                <a:lnTo>
                  <a:pt x="0" y="0"/>
                </a:lnTo>
                <a:close/>
              </a:path>
            </a:pathLst>
          </a:custGeom>
          <a:blipFill>
            <a:blip r:embed="rId4"/>
            <a:stretch>
              <a:fillRect l="0" t="0" r="0" b="0"/>
            </a:stretch>
          </a:blipFill>
        </p:spPr>
      </p:sp>
      <p:sp>
        <p:nvSpPr>
          <p:cNvPr name="TextBox 8" id="8"/>
          <p:cNvSpPr txBox="true"/>
          <p:nvPr/>
        </p:nvSpPr>
        <p:spPr>
          <a:xfrm rot="0">
            <a:off x="1762125" y="815632"/>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USER INTERFACE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grpSp>
        <p:nvGrpSpPr>
          <p:cNvPr name="Group 3" id="3"/>
          <p:cNvGrpSpPr/>
          <p:nvPr/>
        </p:nvGrpSpPr>
        <p:grpSpPr>
          <a:xfrm rot="0">
            <a:off x="526676" y="1553870"/>
            <a:ext cx="290233" cy="5143500"/>
            <a:chOff x="0" y="0"/>
            <a:chExt cx="76440" cy="1354667"/>
          </a:xfrm>
        </p:grpSpPr>
        <p:sp>
          <p:nvSpPr>
            <p:cNvPr name="Freeform 4" id="4"/>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5" id="5"/>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10214" y="3124176"/>
            <a:ext cx="7751897" cy="4942485"/>
          </a:xfrm>
          <a:custGeom>
            <a:avLst/>
            <a:gdLst/>
            <a:ahLst/>
            <a:cxnLst/>
            <a:rect r="r" b="b" t="t" l="l"/>
            <a:pathLst>
              <a:path h="4942485" w="7751897">
                <a:moveTo>
                  <a:pt x="0" y="0"/>
                </a:moveTo>
                <a:lnTo>
                  <a:pt x="7751897" y="0"/>
                </a:lnTo>
                <a:lnTo>
                  <a:pt x="7751897" y="4942485"/>
                </a:lnTo>
                <a:lnTo>
                  <a:pt x="0" y="4942485"/>
                </a:lnTo>
                <a:lnTo>
                  <a:pt x="0" y="0"/>
                </a:lnTo>
                <a:close/>
              </a:path>
            </a:pathLst>
          </a:custGeom>
          <a:blipFill>
            <a:blip r:embed="rId3"/>
            <a:stretch>
              <a:fillRect l="0" t="0" r="0" b="0"/>
            </a:stretch>
          </a:blipFill>
        </p:spPr>
      </p:sp>
      <p:sp>
        <p:nvSpPr>
          <p:cNvPr name="Freeform 7" id="7"/>
          <p:cNvSpPr/>
          <p:nvPr/>
        </p:nvSpPr>
        <p:spPr>
          <a:xfrm flipH="false" flipV="false" rot="0">
            <a:off x="13034335" y="1872758"/>
            <a:ext cx="4224965" cy="7710963"/>
          </a:xfrm>
          <a:custGeom>
            <a:avLst/>
            <a:gdLst/>
            <a:ahLst/>
            <a:cxnLst/>
            <a:rect r="r" b="b" t="t" l="l"/>
            <a:pathLst>
              <a:path h="7710963" w="4224965">
                <a:moveTo>
                  <a:pt x="0" y="0"/>
                </a:moveTo>
                <a:lnTo>
                  <a:pt x="4224965" y="0"/>
                </a:lnTo>
                <a:lnTo>
                  <a:pt x="4224965" y="7710963"/>
                </a:lnTo>
                <a:lnTo>
                  <a:pt x="0" y="7710963"/>
                </a:lnTo>
                <a:lnTo>
                  <a:pt x="0" y="0"/>
                </a:lnTo>
                <a:close/>
              </a:path>
            </a:pathLst>
          </a:custGeom>
          <a:blipFill>
            <a:blip r:embed="rId4"/>
            <a:stretch>
              <a:fillRect l="0" t="0" r="0" b="0"/>
            </a:stretch>
          </a:blipFill>
        </p:spPr>
      </p:sp>
      <p:sp>
        <p:nvSpPr>
          <p:cNvPr name="TextBox 8" id="8"/>
          <p:cNvSpPr txBox="true"/>
          <p:nvPr/>
        </p:nvSpPr>
        <p:spPr>
          <a:xfrm rot="0">
            <a:off x="1759825" y="876300"/>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USER INTERFACE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grpSp>
        <p:nvGrpSpPr>
          <p:cNvPr name="Group 3" id="3"/>
          <p:cNvGrpSpPr/>
          <p:nvPr/>
        </p:nvGrpSpPr>
        <p:grpSpPr>
          <a:xfrm rot="0">
            <a:off x="526676" y="1553870"/>
            <a:ext cx="290233" cy="5143500"/>
            <a:chOff x="0" y="0"/>
            <a:chExt cx="76440" cy="1354667"/>
          </a:xfrm>
        </p:grpSpPr>
        <p:sp>
          <p:nvSpPr>
            <p:cNvPr name="Freeform 4" id="4"/>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5" id="5"/>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927874" y="2110985"/>
            <a:ext cx="4661919" cy="7710963"/>
          </a:xfrm>
          <a:custGeom>
            <a:avLst/>
            <a:gdLst/>
            <a:ahLst/>
            <a:cxnLst/>
            <a:rect r="r" b="b" t="t" l="l"/>
            <a:pathLst>
              <a:path h="7710963" w="4661919">
                <a:moveTo>
                  <a:pt x="0" y="0"/>
                </a:moveTo>
                <a:lnTo>
                  <a:pt x="4661920" y="0"/>
                </a:lnTo>
                <a:lnTo>
                  <a:pt x="4661920" y="7710963"/>
                </a:lnTo>
                <a:lnTo>
                  <a:pt x="0" y="7710963"/>
                </a:lnTo>
                <a:lnTo>
                  <a:pt x="0" y="0"/>
                </a:lnTo>
                <a:close/>
              </a:path>
            </a:pathLst>
          </a:custGeom>
          <a:blipFill>
            <a:blip r:embed="rId3"/>
            <a:stretch>
              <a:fillRect l="0" t="0" r="0" b="0"/>
            </a:stretch>
          </a:blipFill>
        </p:spPr>
      </p:sp>
      <p:sp>
        <p:nvSpPr>
          <p:cNvPr name="Freeform 7" id="7"/>
          <p:cNvSpPr/>
          <p:nvPr/>
        </p:nvSpPr>
        <p:spPr>
          <a:xfrm flipH="false" flipV="false" rot="0">
            <a:off x="2635142" y="2110985"/>
            <a:ext cx="4224965" cy="7710963"/>
          </a:xfrm>
          <a:custGeom>
            <a:avLst/>
            <a:gdLst/>
            <a:ahLst/>
            <a:cxnLst/>
            <a:rect r="r" b="b" t="t" l="l"/>
            <a:pathLst>
              <a:path h="7710963" w="4224965">
                <a:moveTo>
                  <a:pt x="0" y="0"/>
                </a:moveTo>
                <a:lnTo>
                  <a:pt x="4224965" y="0"/>
                </a:lnTo>
                <a:lnTo>
                  <a:pt x="4224965" y="7710963"/>
                </a:lnTo>
                <a:lnTo>
                  <a:pt x="0" y="7710963"/>
                </a:lnTo>
                <a:lnTo>
                  <a:pt x="0" y="0"/>
                </a:lnTo>
                <a:close/>
              </a:path>
            </a:pathLst>
          </a:custGeom>
          <a:blipFill>
            <a:blip r:embed="rId4"/>
            <a:stretch>
              <a:fillRect l="0" t="0" r="0" b="0"/>
            </a:stretch>
          </a:blipFill>
        </p:spPr>
      </p:sp>
      <p:sp>
        <p:nvSpPr>
          <p:cNvPr name="TextBox 8" id="8"/>
          <p:cNvSpPr txBox="true"/>
          <p:nvPr/>
        </p:nvSpPr>
        <p:spPr>
          <a:xfrm rot="0">
            <a:off x="1759825" y="876300"/>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USER INTERFACE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20" y="1494821"/>
            <a:ext cx="74263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HARDWARE INTERFACES</a:t>
            </a:r>
          </a:p>
        </p:txBody>
      </p:sp>
      <p:sp>
        <p:nvSpPr>
          <p:cNvPr name="AutoShape 7" id="7"/>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8" id="8"/>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0268104" y="2506528"/>
            <a:ext cx="6024773" cy="6024773"/>
          </a:xfrm>
          <a:custGeom>
            <a:avLst/>
            <a:gdLst/>
            <a:ahLst/>
            <a:cxnLst/>
            <a:rect r="r" b="b" t="t" l="l"/>
            <a:pathLst>
              <a:path h="6024773" w="6024773">
                <a:moveTo>
                  <a:pt x="0" y="0"/>
                </a:moveTo>
                <a:lnTo>
                  <a:pt x="6024773" y="0"/>
                </a:lnTo>
                <a:lnTo>
                  <a:pt x="6024773" y="6024773"/>
                </a:lnTo>
                <a:lnTo>
                  <a:pt x="0" y="6024773"/>
                </a:lnTo>
                <a:lnTo>
                  <a:pt x="0" y="0"/>
                </a:lnTo>
                <a:close/>
              </a:path>
            </a:pathLst>
          </a:custGeom>
          <a:blipFill>
            <a:blip r:embed="rId3"/>
            <a:stretch>
              <a:fillRect l="0" t="0" r="0" b="0"/>
            </a:stretch>
          </a:blipFill>
        </p:spPr>
      </p:sp>
      <p:sp>
        <p:nvSpPr>
          <p:cNvPr name="TextBox 10" id="10"/>
          <p:cNvSpPr txBox="true"/>
          <p:nvPr/>
        </p:nvSpPr>
        <p:spPr>
          <a:xfrm rot="0">
            <a:off x="1029792" y="3548967"/>
            <a:ext cx="6870246" cy="5836952"/>
          </a:xfrm>
          <a:prstGeom prst="rect">
            <a:avLst/>
          </a:prstGeom>
        </p:spPr>
        <p:txBody>
          <a:bodyPr anchor="t" rtlCol="false" tIns="0" lIns="0" bIns="0" rIns="0">
            <a:spAutoFit/>
          </a:bodyPr>
          <a:lstStyle/>
          <a:p>
            <a:pPr>
              <a:lnSpc>
                <a:spcPts val="2728"/>
              </a:lnSpc>
            </a:pPr>
            <a:r>
              <a:rPr lang="en-US" sz="1948">
                <a:solidFill>
                  <a:srgbClr val="000000"/>
                </a:solidFill>
                <a:latin typeface="Poppins"/>
              </a:rPr>
              <a:t>The s</a:t>
            </a:r>
            <a:r>
              <a:rPr lang="en-US" sz="1948">
                <a:solidFill>
                  <a:srgbClr val="000000"/>
                </a:solidFill>
                <a:latin typeface="Poppins"/>
              </a:rPr>
              <a:t>oftware will interact with the hardware components of the system in the following ways:</a:t>
            </a:r>
          </a:p>
          <a:p>
            <a:pPr>
              <a:lnSpc>
                <a:spcPts val="2728"/>
              </a:lnSpc>
            </a:pPr>
          </a:p>
          <a:p>
            <a:pPr marL="420731" indent="-210366" lvl="1">
              <a:lnSpc>
                <a:spcPts val="2728"/>
              </a:lnSpc>
              <a:buFont typeface="Arial"/>
              <a:buChar char="•"/>
            </a:pPr>
            <a:r>
              <a:rPr lang="en-US" sz="1948">
                <a:solidFill>
                  <a:srgbClr val="000000"/>
                </a:solidFill>
                <a:latin typeface="Poppins Bold"/>
              </a:rPr>
              <a:t>Supported Devices: </a:t>
            </a:r>
            <a:r>
              <a:rPr lang="en-US" sz="1948">
                <a:solidFill>
                  <a:srgbClr val="000000"/>
                </a:solidFill>
                <a:latin typeface="Poppins"/>
              </a:rPr>
              <a:t>The software will be accessible through standard web browsers on various hardware devices, including desktop computers, laptops, tablets, and smartphones.</a:t>
            </a:r>
          </a:p>
          <a:p>
            <a:pPr>
              <a:lnSpc>
                <a:spcPts val="2728"/>
              </a:lnSpc>
            </a:pPr>
          </a:p>
          <a:p>
            <a:pPr marL="420731" indent="-210366" lvl="1">
              <a:lnSpc>
                <a:spcPts val="2728"/>
              </a:lnSpc>
              <a:buFont typeface="Arial"/>
              <a:buChar char="•"/>
            </a:pPr>
            <a:r>
              <a:rPr lang="en-US" sz="1948">
                <a:solidFill>
                  <a:srgbClr val="000000"/>
                </a:solidFill>
                <a:latin typeface="Poppins Bold"/>
              </a:rPr>
              <a:t>Data and Control Interaction: </a:t>
            </a:r>
            <a:r>
              <a:rPr lang="en-US" sz="1948">
                <a:solidFill>
                  <a:srgbClr val="000000"/>
                </a:solidFill>
                <a:latin typeface="Poppins"/>
              </a:rPr>
              <a:t>Data transfer and control interactions between the software and the hardware will be through standard HTTP and HTTPS protocols.</a:t>
            </a:r>
          </a:p>
          <a:p>
            <a:pPr>
              <a:lnSpc>
                <a:spcPts val="2728"/>
              </a:lnSpc>
            </a:pPr>
          </a:p>
          <a:p>
            <a:pPr marL="420731" indent="-210366" lvl="1">
              <a:lnSpc>
                <a:spcPts val="2728"/>
              </a:lnSpc>
              <a:buFont typeface="Arial"/>
              <a:buChar char="•"/>
            </a:pPr>
            <a:r>
              <a:rPr lang="en-US" sz="1948">
                <a:solidFill>
                  <a:srgbClr val="000000"/>
                </a:solidFill>
                <a:latin typeface="Poppins Bold"/>
              </a:rPr>
              <a:t>Communication Protocols: </a:t>
            </a:r>
            <a:r>
              <a:rPr lang="en-US" sz="1948">
                <a:solidFill>
                  <a:srgbClr val="000000"/>
                </a:solidFill>
                <a:latin typeface="Poppins"/>
              </a:rPr>
              <a:t>The software will use HTTP/HTTPS for communication between the client and server.</a:t>
            </a:r>
          </a:p>
          <a:p>
            <a:pPr>
              <a:lnSpc>
                <a:spcPts val="272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DAFzCsQpUwE</dc:identifier>
  <dcterms:modified xsi:type="dcterms:W3CDTF">2011-08-01T06:04:30Z</dcterms:modified>
  <cp:revision>1</cp:revision>
  <dc:title>Purple &amp;  white business profile presentation</dc:title>
</cp:coreProperties>
</file>